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29" r:id="rId2"/>
  </p:sldMasterIdLst>
  <p:notesMasterIdLst>
    <p:notesMasterId r:id="rId18"/>
  </p:notesMasterIdLst>
  <p:handoutMasterIdLst>
    <p:handoutMasterId r:id="rId19"/>
  </p:handoutMasterIdLst>
  <p:sldIdLst>
    <p:sldId id="256" r:id="rId3"/>
    <p:sldId id="322" r:id="rId4"/>
    <p:sldId id="309" r:id="rId5"/>
    <p:sldId id="310" r:id="rId6"/>
    <p:sldId id="311" r:id="rId7"/>
    <p:sldId id="312" r:id="rId8"/>
    <p:sldId id="313" r:id="rId9"/>
    <p:sldId id="314" r:id="rId10"/>
    <p:sldId id="315" r:id="rId11"/>
    <p:sldId id="316" r:id="rId12"/>
    <p:sldId id="317" r:id="rId13"/>
    <p:sldId id="318" r:id="rId14"/>
    <p:sldId id="319" r:id="rId15"/>
    <p:sldId id="320" r:id="rId16"/>
    <p:sldId id="321" r:id="rId17"/>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guide id="7" orient="horz" pos="674">
          <p15:clr>
            <a:srgbClr val="A4A3A4"/>
          </p15:clr>
        </p15:guide>
        <p15:guide id="8" pos="142">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mes McHale" initials="JDM" lastIdx="1" clrIdx="0">
    <p:extLst>
      <p:ext uri="{19B8F6BF-5375-455C-9EA6-DF929625EA0E}">
        <p15:presenceInfo xmlns:p15="http://schemas.microsoft.com/office/powerpoint/2012/main" userId="James McHal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92164" autoAdjust="0"/>
  </p:normalViewPr>
  <p:slideViewPr>
    <p:cSldViewPr snapToGrid="0" showGuides="1">
      <p:cViewPr varScale="1">
        <p:scale>
          <a:sx n="79" d="100"/>
          <a:sy n="79" d="100"/>
        </p:scale>
        <p:origin x="1210" y="77"/>
      </p:cViewPr>
      <p:guideLst>
        <p:guide orient="horz" pos="2160"/>
        <p:guide pos="2880"/>
        <p:guide orient="horz" pos="674"/>
        <p:guide pos="142"/>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p:scale>
          <a:sx n="148" d="100"/>
          <a:sy n="148" d="100"/>
        </p:scale>
        <p:origin x="3800" y="-25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body" idx="1"/>
          </p:nvPr>
        </p:nvSpPr>
        <p:spPr>
          <a:xfrm>
            <a:off x="582083" y="2838298"/>
            <a:ext cx="5832152" cy="5879677"/>
          </a:xfrm>
          <a:ln w="25400"/>
        </p:spPr>
        <p:txBody>
          <a:bodyPr/>
          <a:lstStyle/>
          <a:p>
            <a:endParaRPr lang="en-US" altLang="en-US"/>
          </a:p>
        </p:txBody>
      </p:sp>
      <p:sp>
        <p:nvSpPr>
          <p:cNvPr id="8195" name="Rectangle 3"/>
          <p:cNvSpPr>
            <a:spLocks noGrp="1" noRot="1" noChangeAspect="1" noChangeArrowheads="1" noTextEdit="1"/>
          </p:cNvSpPr>
          <p:nvPr>
            <p:ph type="sldImg"/>
          </p:nvPr>
        </p:nvSpPr>
        <p:spPr>
          <a:xfrm>
            <a:off x="1971675" y="608013"/>
            <a:ext cx="2824163" cy="2119312"/>
          </a:xfrm>
          <a:ln/>
        </p:spPr>
      </p:sp>
    </p:spTree>
    <p:extLst>
      <p:ext uri="{BB962C8B-B14F-4D97-AF65-F5344CB8AC3E}">
        <p14:creationId xmlns:p14="http://schemas.microsoft.com/office/powerpoint/2010/main" val="22284407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Should you place semicolons or braces on a stand-alone line? Does it matter? Make the code and count standards</a:t>
            </a:r>
            <a:r>
              <a:rPr lang="en-US" baseline="0" dirty="0"/>
              <a:t> consistent.</a:t>
            </a:r>
            <a:endParaRPr lang="en-US" dirty="0"/>
          </a:p>
        </p:txBody>
      </p:sp>
      <p:sp>
        <p:nvSpPr>
          <p:cNvPr id="4" name="Slide Number Placeholder 3"/>
          <p:cNvSpPr>
            <a:spLocks noGrp="1"/>
          </p:cNvSpPr>
          <p:nvPr>
            <p:ph type="sldNum" sz="quarter" idx="10"/>
          </p:nvPr>
        </p:nvSpPr>
        <p:spPr/>
        <p:txBody>
          <a:bodyPr/>
          <a:lstStyle/>
          <a:p>
            <a:fld id="{30F18498-1159-498D-8DC7-E1A69C582DF5}" type="slidenum">
              <a:rPr lang="en-US" smtClean="0"/>
              <a:pPr/>
              <a:t>13</a:t>
            </a:fld>
            <a:endParaRPr lang="en-US" dirty="0"/>
          </a:p>
        </p:txBody>
      </p:sp>
    </p:spTree>
    <p:extLst>
      <p:ext uri="{BB962C8B-B14F-4D97-AF65-F5344CB8AC3E}">
        <p14:creationId xmlns:p14="http://schemas.microsoft.com/office/powerpoint/2010/main" val="20690164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F18498-1159-498D-8DC7-E1A69C582DF5}" type="slidenum">
              <a:rPr lang="en-US" smtClean="0"/>
              <a:pPr/>
              <a:t>15</a:t>
            </a:fld>
            <a:endParaRPr lang="en-US" dirty="0"/>
          </a:p>
        </p:txBody>
      </p:sp>
    </p:spTree>
    <p:extLst>
      <p:ext uri="{BB962C8B-B14F-4D97-AF65-F5344CB8AC3E}">
        <p14:creationId xmlns:p14="http://schemas.microsoft.com/office/powerpoint/2010/main" val="16354574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341446"/>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userDrawn="1"/>
        </p:nvSpPr>
        <p:spPr>
          <a:xfrm>
            <a:off x="419100" y="52000"/>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userDrawn="1"/>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33222017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0195200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8154116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38118506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26168785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7377150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17350903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Click icon to add picture</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40476063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472081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1818491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10377351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0514910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98301837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404753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2079077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6" Type="http://schemas.openxmlformats.org/officeDocument/2006/relationships/image" Target="../media/image1.emf"/><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theme" Target="../theme/theme2.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userDrawn="1"/>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userDrawn="1"/>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a:t>
            </a:r>
            <a:r>
              <a:rPr lang="en-US" sz="700" b="1" baseline="0" dirty="0">
                <a:solidFill>
                  <a:schemeClr val="tx1">
                    <a:lumMod val="50000"/>
                    <a:lumOff val="50000"/>
                  </a:schemeClr>
                </a:solidFill>
                <a:latin typeface="Arial" panose="020B0604020202020204" pitchFamily="34" charset="0"/>
                <a:cs typeface="Arial" panose="020B0604020202020204" pitchFamily="34" charset="0"/>
              </a:rPr>
              <a:t> Measure Program Size</a:t>
            </a:r>
            <a:endParaRPr lang="en-US" sz="700" b="1" dirty="0">
              <a:solidFill>
                <a:schemeClr val="tx1">
                  <a:lumMod val="50000"/>
                  <a:lumOff val="50000"/>
                </a:schemeClr>
              </a:solidFill>
              <a:latin typeface="Arial" panose="020B0604020202020204" pitchFamily="34" charset="0"/>
              <a:cs typeface="Arial" panose="020B0604020202020204" pitchFamily="34" charset="0"/>
            </a:endParaRP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userDrawn="1"/>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 id="2147483726" r:id="rId4"/>
    <p:sldLayoutId id="2147483727" r:id="rId5"/>
    <p:sldLayoutId id="2147483676" r:id="rId6"/>
    <p:sldLayoutId id="2147483662" r:id="rId7"/>
    <p:sldLayoutId id="2147483664" r:id="rId8"/>
    <p:sldLayoutId id="2147483672" r:id="rId9"/>
    <p:sldLayoutId id="2147483673" r:id="rId10"/>
    <p:sldLayoutId id="2147483674" r:id="rId11"/>
    <p:sldLayoutId id="2147483675" r:id="rId12"/>
    <p:sldLayoutId id="2147483728" r:id="rId13"/>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a:t>
            </a:r>
            <a:r>
              <a:rPr lang="en-US" sz="700" b="1" baseline="0" dirty="0">
                <a:solidFill>
                  <a:schemeClr val="tx1">
                    <a:lumMod val="50000"/>
                    <a:lumOff val="50000"/>
                  </a:schemeClr>
                </a:solidFill>
                <a:latin typeface="Arial" panose="020B0604020202020204" pitchFamily="34" charset="0"/>
                <a:cs typeface="Arial" panose="020B0604020202020204" pitchFamily="34" charset="0"/>
              </a:rPr>
              <a:t> Measure Program Size</a:t>
            </a:r>
            <a:endParaRPr lang="en-US" sz="700" b="1" dirty="0">
              <a:solidFill>
                <a:schemeClr val="tx1">
                  <a:lumMod val="50000"/>
                  <a:lumOff val="50000"/>
                </a:schemeClr>
              </a:solidFill>
              <a:latin typeface="Arial" panose="020B0604020202020204" pitchFamily="34" charset="0"/>
              <a:cs typeface="Arial" panose="020B0604020202020204" pitchFamily="34" charset="0"/>
            </a:endParaRP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804064513"/>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 id="2147483743"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prstGeom prst="rect">
            <a:avLst/>
          </a:prstGeom>
        </p:spPr>
        <p:txBody>
          <a:bodyPr lIns="0" tIns="0" rIns="0" bIns="0"/>
          <a:lstStyle/>
          <a:p>
            <a:r>
              <a:rPr lang="en-US" dirty="0"/>
              <a:t>A Discipline for </a:t>
            </a:r>
            <a:br>
              <a:rPr lang="en-US" dirty="0"/>
            </a:br>
            <a:r>
              <a:rPr lang="en-US" dirty="0"/>
              <a:t>Software Engineering</a:t>
            </a:r>
          </a:p>
        </p:txBody>
      </p:sp>
      <p:sp>
        <p:nvSpPr>
          <p:cNvPr id="4" name="Subtitle 3"/>
          <p:cNvSpPr>
            <a:spLocks noGrp="1"/>
          </p:cNvSpPr>
          <p:nvPr>
            <p:ph type="subTitle" idx="1"/>
          </p:nvPr>
        </p:nvSpPr>
        <p:spPr>
          <a:prstGeom prst="rect">
            <a:avLst/>
          </a:prstGeom>
        </p:spPr>
        <p:txBody>
          <a:bodyPr lIns="0" tIns="0" rIns="0" bIns="0"/>
          <a:lstStyle/>
          <a:p>
            <a:r>
              <a:rPr lang="en-US" dirty="0">
                <a:solidFill>
                  <a:srgbClr val="000000"/>
                </a:solidFill>
              </a:rPr>
              <a:t>Session 3 – Measure Program Size</a:t>
            </a:r>
          </a:p>
        </p:txBody>
      </p:sp>
    </p:spTree>
    <p:extLst>
      <p:ext uri="{BB962C8B-B14F-4D97-AF65-F5344CB8AC3E}">
        <p14:creationId xmlns:p14="http://schemas.microsoft.com/office/powerpoint/2010/main" val="40088974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Line Count Example (1 of 3)</a:t>
            </a:r>
          </a:p>
        </p:txBody>
      </p:sp>
      <p:graphicFrame>
        <p:nvGraphicFramePr>
          <p:cNvPr id="4" name="Table 3"/>
          <p:cNvGraphicFramePr>
            <a:graphicFrameLocks noGrp="1"/>
          </p:cNvGraphicFramePr>
          <p:nvPr>
            <p:extLst>
              <p:ext uri="{D42A27DB-BD31-4B8C-83A1-F6EECF244321}">
                <p14:modId xmlns:p14="http://schemas.microsoft.com/office/powerpoint/2010/main" val="2325042678"/>
              </p:ext>
            </p:extLst>
          </p:nvPr>
        </p:nvGraphicFramePr>
        <p:xfrm>
          <a:off x="393241" y="1069340"/>
          <a:ext cx="7249884" cy="4719320"/>
        </p:xfrm>
        <a:graphic>
          <a:graphicData uri="http://schemas.openxmlformats.org/drawingml/2006/table">
            <a:tbl>
              <a:tblPr firstRow="1" bandRow="1">
                <a:tableStyleId>{5C22544A-7EE6-4342-B048-85BDC9FD1C3A}</a:tableStyleId>
              </a:tblPr>
              <a:tblGrid>
                <a:gridCol w="2765408">
                  <a:extLst>
                    <a:ext uri="{9D8B030D-6E8A-4147-A177-3AD203B41FA5}">
                      <a16:colId xmlns:a16="http://schemas.microsoft.com/office/drawing/2014/main" val="20000"/>
                    </a:ext>
                  </a:extLst>
                </a:gridCol>
                <a:gridCol w="1022643">
                  <a:extLst>
                    <a:ext uri="{9D8B030D-6E8A-4147-A177-3AD203B41FA5}">
                      <a16:colId xmlns:a16="http://schemas.microsoft.com/office/drawing/2014/main" val="20001"/>
                    </a:ext>
                  </a:extLst>
                </a:gridCol>
                <a:gridCol w="1748168">
                  <a:extLst>
                    <a:ext uri="{9D8B030D-6E8A-4147-A177-3AD203B41FA5}">
                      <a16:colId xmlns:a16="http://schemas.microsoft.com/office/drawing/2014/main" val="20002"/>
                    </a:ext>
                  </a:extLst>
                </a:gridCol>
                <a:gridCol w="1713665">
                  <a:extLst>
                    <a:ext uri="{9D8B030D-6E8A-4147-A177-3AD203B41FA5}">
                      <a16:colId xmlns:a16="http://schemas.microsoft.com/office/drawing/2014/main" val="20003"/>
                    </a:ext>
                  </a:extLst>
                </a:gridCol>
              </a:tblGrid>
              <a:tr h="504371">
                <a:tc>
                  <a:txBody>
                    <a:bodyPr/>
                    <a:lstStyle/>
                    <a:p>
                      <a:r>
                        <a:rPr lang="en-US" dirty="0"/>
                        <a:t>Statement</a:t>
                      </a:r>
                    </a:p>
                  </a:txBody>
                  <a:tcPr/>
                </a:tc>
                <a:tc>
                  <a:txBody>
                    <a:bodyPr/>
                    <a:lstStyle/>
                    <a:p>
                      <a:r>
                        <a:rPr lang="en-US" dirty="0"/>
                        <a:t>Physical LOC</a:t>
                      </a:r>
                    </a:p>
                  </a:txBody>
                  <a:tcPr/>
                </a:tc>
                <a:tc>
                  <a:txBody>
                    <a:bodyPr/>
                    <a:lstStyle/>
                    <a:p>
                      <a:r>
                        <a:rPr lang="en-US"/>
                        <a:t>Non-Blank/Non-Comment </a:t>
                      </a:r>
                      <a:r>
                        <a:rPr lang="en-US" dirty="0"/>
                        <a:t>LOC</a:t>
                      </a:r>
                    </a:p>
                  </a:txBody>
                  <a:tcPr/>
                </a:tc>
                <a:tc>
                  <a:txBody>
                    <a:bodyPr/>
                    <a:lstStyle/>
                    <a:p>
                      <a:r>
                        <a:rPr lang="en-US" dirty="0"/>
                        <a:t>Logical</a:t>
                      </a:r>
                      <a:r>
                        <a:rPr lang="en-US" baseline="0" dirty="0"/>
                        <a:t> </a:t>
                      </a:r>
                      <a:r>
                        <a:rPr lang="en-US" dirty="0"/>
                        <a:t>LOC</a:t>
                      </a:r>
                    </a:p>
                  </a:txBody>
                  <a:tcPr/>
                </a:tc>
                <a:extLst>
                  <a:ext uri="{0D108BD9-81ED-4DB2-BD59-A6C34878D82A}">
                    <a16:rowId xmlns:a16="http://schemas.microsoft.com/office/drawing/2014/main" val="10000"/>
                  </a:ext>
                </a:extLst>
              </a:tr>
              <a:tr h="370840">
                <a:tc>
                  <a:txBody>
                    <a:bodyPr/>
                    <a:lstStyle/>
                    <a:p>
                      <a:r>
                        <a:rPr lang="en-US" dirty="0"/>
                        <a:t>//</a:t>
                      </a:r>
                      <a:r>
                        <a:rPr lang="en-US" baseline="0" dirty="0"/>
                        <a:t> compute factorial</a:t>
                      </a:r>
                      <a:endParaRPr lang="en-US" dirty="0"/>
                    </a:p>
                  </a:txBody>
                  <a:tcPr/>
                </a:tc>
                <a:tc>
                  <a:txBody>
                    <a:bodyPr/>
                    <a:lstStyle/>
                    <a:p>
                      <a:pPr algn="ctr"/>
                      <a:r>
                        <a:rPr lang="en-US" dirty="0"/>
                        <a:t>1</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endParaRPr lang="en-US" dirty="0"/>
                    </a:p>
                  </a:txBody>
                  <a:tcPr/>
                </a:tc>
                <a:tc>
                  <a:txBody>
                    <a:bodyPr/>
                    <a:lstStyle/>
                    <a:p>
                      <a:pPr algn="ctr"/>
                      <a:r>
                        <a:rPr lang="en-US" dirty="0"/>
                        <a:t>1</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2"/>
                  </a:ext>
                </a:extLst>
              </a:tr>
              <a:tr h="370840">
                <a:tc>
                  <a:txBody>
                    <a:bodyPr/>
                    <a:lstStyle/>
                    <a:p>
                      <a:r>
                        <a:rPr lang="en-US" dirty="0"/>
                        <a:t>f= 1.0</a:t>
                      </a:r>
                    </a:p>
                  </a:txBody>
                  <a:tcPr/>
                </a:tc>
                <a:tc>
                  <a:txBody>
                    <a:bodyPr/>
                    <a:lstStyle/>
                    <a:p>
                      <a:pPr algn="ctr"/>
                      <a:r>
                        <a:rPr lang="en-US" dirty="0"/>
                        <a:t>1</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3"/>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for (</a:t>
                      </a:r>
                      <a:r>
                        <a:rPr lang="en-US" dirty="0" err="1"/>
                        <a:t>i</a:t>
                      </a:r>
                      <a:r>
                        <a:rPr lang="en-US" dirty="0"/>
                        <a:t>=N;  </a:t>
                      </a:r>
                      <a:r>
                        <a:rPr lang="en-US" dirty="0" err="1"/>
                        <a:t>i</a:t>
                      </a:r>
                      <a:r>
                        <a:rPr lang="en-US" dirty="0"/>
                        <a:t> &gt;0; </a:t>
                      </a:r>
                      <a:r>
                        <a:rPr lang="en-US" dirty="0" err="1"/>
                        <a:t>i</a:t>
                      </a:r>
                      <a:r>
                        <a:rPr lang="en-US" dirty="0"/>
                        <a:t>--;){</a:t>
                      </a:r>
                    </a:p>
                  </a:txBody>
                  <a:tcPr/>
                </a:tc>
                <a:tc>
                  <a:txBody>
                    <a:bodyPr/>
                    <a:lstStyle/>
                    <a:p>
                      <a:pPr algn="ctr"/>
                      <a:r>
                        <a:rPr lang="en-US" dirty="0"/>
                        <a:t>1</a:t>
                      </a:r>
                    </a:p>
                  </a:txBody>
                  <a:tcPr/>
                </a:tc>
                <a:tc>
                  <a:txBody>
                    <a:bodyPr/>
                    <a:lstStyle/>
                    <a:p>
                      <a:pPr algn="ctr"/>
                      <a:r>
                        <a:rPr lang="en-US" dirty="0"/>
                        <a:t>1</a:t>
                      </a:r>
                    </a:p>
                  </a:txBody>
                  <a:tcPr/>
                </a:tc>
                <a:tc>
                  <a:txBody>
                    <a:bodyPr/>
                    <a:lstStyle/>
                    <a:p>
                      <a:pPr algn="ctr"/>
                      <a:r>
                        <a:rPr lang="en-US" dirty="0"/>
                        <a:t>3</a:t>
                      </a:r>
                    </a:p>
                  </a:txBody>
                  <a:tcPr/>
                </a:tc>
                <a:extLst>
                  <a:ext uri="{0D108BD9-81ED-4DB2-BD59-A6C34878D82A}">
                    <a16:rowId xmlns:a16="http://schemas.microsoft.com/office/drawing/2014/main" val="10004"/>
                  </a:ext>
                </a:extLst>
              </a:tr>
              <a:tr h="370840">
                <a:tc>
                  <a:txBody>
                    <a:bodyPr/>
                    <a:lstStyle/>
                    <a:p>
                      <a:r>
                        <a:rPr lang="en-US" dirty="0"/>
                        <a:t>{</a:t>
                      </a:r>
                    </a:p>
                  </a:txBody>
                  <a:tcPr/>
                </a:tc>
                <a:tc>
                  <a:txBody>
                    <a:bodyPr/>
                    <a:lstStyle/>
                    <a:p>
                      <a:pPr algn="ctr"/>
                      <a:r>
                        <a:rPr lang="en-US" dirty="0"/>
                        <a:t>1</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5"/>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  f=f*n;</a:t>
                      </a:r>
                    </a:p>
                  </a:txBody>
                  <a:tcPr/>
                </a:tc>
                <a:tc>
                  <a:txBody>
                    <a:bodyPr/>
                    <a:lstStyle/>
                    <a:p>
                      <a:pPr algn="ctr"/>
                      <a:r>
                        <a:rPr lang="en-US" dirty="0"/>
                        <a:t>1</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6"/>
                  </a:ext>
                </a:extLst>
              </a:tr>
              <a:tr h="370840">
                <a:tc>
                  <a:txBody>
                    <a:bodyPr/>
                    <a:lstStyle/>
                    <a:p>
                      <a:r>
                        <a:rPr lang="en-US" dirty="0"/>
                        <a:t> }</a:t>
                      </a:r>
                    </a:p>
                  </a:txBody>
                  <a:tcPr/>
                </a:tc>
                <a:tc>
                  <a:txBody>
                    <a:bodyPr/>
                    <a:lstStyle/>
                    <a:p>
                      <a:pPr algn="ctr"/>
                      <a:r>
                        <a:rPr lang="en-US" dirty="0"/>
                        <a:t>1</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10007"/>
                  </a:ext>
                </a:extLst>
              </a:tr>
              <a:tr h="370840">
                <a:tc>
                  <a:txBody>
                    <a:bodyPr/>
                    <a:lstStyle/>
                    <a:p>
                      <a:endParaRPr lang="en-US" dirty="0"/>
                    </a:p>
                  </a:txBody>
                  <a:tcPr/>
                </a:tc>
                <a:tc>
                  <a:txBody>
                    <a:bodyPr/>
                    <a:lstStyle/>
                    <a:p>
                      <a:pPr algn="ctr"/>
                      <a:r>
                        <a:rPr lang="en-US" dirty="0"/>
                        <a:t>1</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8"/>
                  </a:ext>
                </a:extLst>
              </a:tr>
              <a:tr h="370840">
                <a:tc>
                  <a:txBody>
                    <a:bodyPr/>
                    <a:lstStyle/>
                    <a:p>
                      <a:endParaRPr lang="en-US" dirty="0"/>
                    </a:p>
                  </a:txBody>
                  <a:tcPr/>
                </a:tc>
                <a:tc>
                  <a:txBody>
                    <a:bodyPr/>
                    <a:lstStyle/>
                    <a:p>
                      <a:pPr algn="ctr"/>
                      <a:r>
                        <a:rPr lang="en-US" dirty="0"/>
                        <a:t>1</a:t>
                      </a:r>
                    </a:p>
                  </a:txBody>
                  <a:tcPr/>
                </a:tc>
                <a:tc>
                  <a:txBody>
                    <a:bodyPr/>
                    <a:lstStyle/>
                    <a:p>
                      <a:pPr algn="ctr"/>
                      <a:r>
                        <a:rPr lang="en-US" dirty="0"/>
                        <a:t>0</a:t>
                      </a:r>
                    </a:p>
                  </a:txBody>
                  <a:tcPr/>
                </a:tc>
                <a:tc>
                  <a:txBody>
                    <a:bodyPr/>
                    <a:lstStyle/>
                    <a:p>
                      <a:pPr algn="ctr"/>
                      <a:endParaRPr lang="en-US" dirty="0"/>
                    </a:p>
                  </a:txBody>
                  <a:tcPr/>
                </a:tc>
                <a:extLst>
                  <a:ext uri="{0D108BD9-81ED-4DB2-BD59-A6C34878D82A}">
                    <a16:rowId xmlns:a16="http://schemas.microsoft.com/office/drawing/2014/main" val="10009"/>
                  </a:ext>
                </a:extLst>
              </a:tr>
              <a:tr h="370840">
                <a:tc>
                  <a:txBody>
                    <a:bodyPr/>
                    <a:lstStyle/>
                    <a:p>
                      <a:r>
                        <a:rPr lang="en-US" dirty="0" err="1"/>
                        <a:t>Printf</a:t>
                      </a:r>
                      <a:r>
                        <a:rPr lang="en-US" dirty="0"/>
                        <a:t>(“%d”, f);</a:t>
                      </a:r>
                    </a:p>
                  </a:txBody>
                  <a:tcPr/>
                </a:tc>
                <a:tc>
                  <a:txBody>
                    <a:bodyPr/>
                    <a:lstStyle/>
                    <a:p>
                      <a:pPr algn="ctr"/>
                      <a:r>
                        <a:rPr lang="en-US" dirty="0"/>
                        <a:t>1</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10"/>
                  </a:ext>
                </a:extLst>
              </a:tr>
              <a:tr h="370840">
                <a:tc>
                  <a:txBody>
                    <a:bodyPr/>
                    <a:lstStyle/>
                    <a:p>
                      <a:r>
                        <a:rPr lang="en-US" dirty="0">
                          <a:solidFill>
                            <a:schemeClr val="bg1"/>
                          </a:solidFill>
                        </a:rPr>
                        <a:t>Total</a:t>
                      </a:r>
                    </a:p>
                  </a:txBody>
                  <a:tcPr>
                    <a:solidFill>
                      <a:schemeClr val="accent6">
                        <a:lumMod val="60000"/>
                        <a:lumOff val="40000"/>
                      </a:schemeClr>
                    </a:solidFill>
                  </a:tcPr>
                </a:tc>
                <a:tc>
                  <a:txBody>
                    <a:bodyPr/>
                    <a:lstStyle/>
                    <a:p>
                      <a:pPr algn="ctr"/>
                      <a:r>
                        <a:rPr lang="en-US" dirty="0">
                          <a:solidFill>
                            <a:schemeClr val="bg1"/>
                          </a:solidFill>
                        </a:rPr>
                        <a:t>10</a:t>
                      </a:r>
                    </a:p>
                  </a:txBody>
                  <a:tcPr>
                    <a:solidFill>
                      <a:schemeClr val="accent6">
                        <a:lumMod val="60000"/>
                        <a:lumOff val="40000"/>
                      </a:schemeClr>
                    </a:solidFill>
                  </a:tcPr>
                </a:tc>
                <a:tc>
                  <a:txBody>
                    <a:bodyPr/>
                    <a:lstStyle/>
                    <a:p>
                      <a:pPr algn="ctr"/>
                      <a:r>
                        <a:rPr lang="en-US" dirty="0">
                          <a:solidFill>
                            <a:schemeClr val="bg1"/>
                          </a:solidFill>
                        </a:rPr>
                        <a:t>6</a:t>
                      </a:r>
                    </a:p>
                  </a:txBody>
                  <a:tcPr>
                    <a:solidFill>
                      <a:schemeClr val="accent6">
                        <a:lumMod val="60000"/>
                        <a:lumOff val="40000"/>
                      </a:schemeClr>
                    </a:solidFill>
                  </a:tcPr>
                </a:tc>
                <a:tc>
                  <a:txBody>
                    <a:bodyPr/>
                    <a:lstStyle/>
                    <a:p>
                      <a:pPr algn="ctr"/>
                      <a:r>
                        <a:rPr lang="en-US" dirty="0">
                          <a:solidFill>
                            <a:schemeClr val="bg1"/>
                          </a:solidFill>
                        </a:rPr>
                        <a:t>6</a:t>
                      </a:r>
                    </a:p>
                  </a:txBody>
                  <a:tcPr>
                    <a:solidFill>
                      <a:schemeClr val="accent6">
                        <a:lumMod val="60000"/>
                        <a:lumOff val="40000"/>
                      </a:schemeClr>
                    </a:solidFill>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14784993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Line Count Example (2 of 3)</a:t>
            </a:r>
          </a:p>
        </p:txBody>
      </p:sp>
      <p:graphicFrame>
        <p:nvGraphicFramePr>
          <p:cNvPr id="4" name="Table 3"/>
          <p:cNvGraphicFramePr>
            <a:graphicFrameLocks noGrp="1"/>
          </p:cNvGraphicFramePr>
          <p:nvPr>
            <p:extLst>
              <p:ext uri="{D42A27DB-BD31-4B8C-83A1-F6EECF244321}">
                <p14:modId xmlns:p14="http://schemas.microsoft.com/office/powerpoint/2010/main" val="2108249638"/>
              </p:ext>
            </p:extLst>
          </p:nvPr>
        </p:nvGraphicFramePr>
        <p:xfrm>
          <a:off x="390525" y="1069975"/>
          <a:ext cx="7249884" cy="3235960"/>
        </p:xfrm>
        <a:graphic>
          <a:graphicData uri="http://schemas.openxmlformats.org/drawingml/2006/table">
            <a:tbl>
              <a:tblPr firstRow="1" bandRow="1">
                <a:tableStyleId>{5C22544A-7EE6-4342-B048-85BDC9FD1C3A}</a:tableStyleId>
              </a:tblPr>
              <a:tblGrid>
                <a:gridCol w="2630479">
                  <a:extLst>
                    <a:ext uri="{9D8B030D-6E8A-4147-A177-3AD203B41FA5}">
                      <a16:colId xmlns:a16="http://schemas.microsoft.com/office/drawing/2014/main" val="20000"/>
                    </a:ext>
                  </a:extLst>
                </a:gridCol>
                <a:gridCol w="1070662">
                  <a:extLst>
                    <a:ext uri="{9D8B030D-6E8A-4147-A177-3AD203B41FA5}">
                      <a16:colId xmlns:a16="http://schemas.microsoft.com/office/drawing/2014/main" val="20001"/>
                    </a:ext>
                  </a:extLst>
                </a:gridCol>
                <a:gridCol w="1796143">
                  <a:extLst>
                    <a:ext uri="{9D8B030D-6E8A-4147-A177-3AD203B41FA5}">
                      <a16:colId xmlns:a16="http://schemas.microsoft.com/office/drawing/2014/main" val="20002"/>
                    </a:ext>
                  </a:extLst>
                </a:gridCol>
                <a:gridCol w="1752600">
                  <a:extLst>
                    <a:ext uri="{9D8B030D-6E8A-4147-A177-3AD203B41FA5}">
                      <a16:colId xmlns:a16="http://schemas.microsoft.com/office/drawing/2014/main" val="20003"/>
                    </a:ext>
                  </a:extLst>
                </a:gridCol>
              </a:tblGrid>
              <a:tr h="504371">
                <a:tc>
                  <a:txBody>
                    <a:bodyPr/>
                    <a:lstStyle/>
                    <a:p>
                      <a:r>
                        <a:rPr lang="en-US" dirty="0"/>
                        <a:t>Statement</a:t>
                      </a:r>
                    </a:p>
                  </a:txBody>
                  <a:tcPr/>
                </a:tc>
                <a:tc>
                  <a:txBody>
                    <a:bodyPr/>
                    <a:lstStyle/>
                    <a:p>
                      <a:r>
                        <a:rPr lang="en-US" dirty="0"/>
                        <a:t>Physical LOC</a:t>
                      </a:r>
                    </a:p>
                  </a:txBody>
                  <a:tcPr/>
                </a:tc>
                <a:tc>
                  <a:txBody>
                    <a:bodyPr/>
                    <a:lstStyle/>
                    <a:p>
                      <a:r>
                        <a:rPr lang="en-US" dirty="0"/>
                        <a:t>Non-Blank/Non-Comment LOC</a:t>
                      </a:r>
                    </a:p>
                  </a:txBody>
                  <a:tcPr/>
                </a:tc>
                <a:tc>
                  <a:txBody>
                    <a:bodyPr/>
                    <a:lstStyle/>
                    <a:p>
                      <a:r>
                        <a:rPr lang="en-US" dirty="0"/>
                        <a:t>Logical</a:t>
                      </a:r>
                      <a:r>
                        <a:rPr lang="en-US" baseline="0" dirty="0"/>
                        <a:t> </a:t>
                      </a:r>
                      <a:r>
                        <a:rPr lang="en-US" dirty="0"/>
                        <a:t>LOC</a:t>
                      </a:r>
                    </a:p>
                  </a:txBody>
                  <a:tcPr/>
                </a:tc>
                <a:extLst>
                  <a:ext uri="{0D108BD9-81ED-4DB2-BD59-A6C34878D82A}">
                    <a16:rowId xmlns:a16="http://schemas.microsoft.com/office/drawing/2014/main" val="10000"/>
                  </a:ext>
                </a:extLst>
              </a:tr>
              <a:tr h="370840">
                <a:tc>
                  <a:txBody>
                    <a:bodyPr/>
                    <a:lstStyle/>
                    <a:p>
                      <a:r>
                        <a:rPr lang="en-US" dirty="0"/>
                        <a:t>//</a:t>
                      </a:r>
                      <a:r>
                        <a:rPr lang="en-US" baseline="0" dirty="0"/>
                        <a:t> compute factorial</a:t>
                      </a:r>
                      <a:endParaRPr lang="en-US" dirty="0"/>
                    </a:p>
                  </a:txBody>
                  <a:tcPr/>
                </a:tc>
                <a:tc>
                  <a:txBody>
                    <a:bodyPr/>
                    <a:lstStyle/>
                    <a:p>
                      <a:pPr algn="ctr"/>
                      <a:r>
                        <a:rPr lang="en-US" dirty="0"/>
                        <a:t>1</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endParaRPr lang="en-US" dirty="0"/>
                    </a:p>
                  </a:txBody>
                  <a:tcPr/>
                </a:tc>
                <a:tc>
                  <a:txBody>
                    <a:bodyPr/>
                    <a:lstStyle/>
                    <a:p>
                      <a:pPr algn="ctr"/>
                      <a:r>
                        <a:rPr lang="en-US" dirty="0"/>
                        <a:t>1</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2"/>
                  </a:ext>
                </a:extLst>
              </a:tr>
              <a:tr h="370840">
                <a:tc>
                  <a:txBody>
                    <a:bodyPr/>
                    <a:lstStyle/>
                    <a:p>
                      <a:r>
                        <a:rPr lang="en-US" dirty="0"/>
                        <a:t>f= 1.0</a:t>
                      </a:r>
                    </a:p>
                  </a:txBody>
                  <a:tcPr/>
                </a:tc>
                <a:tc>
                  <a:txBody>
                    <a:bodyPr/>
                    <a:lstStyle/>
                    <a:p>
                      <a:pPr algn="ctr"/>
                      <a:r>
                        <a:rPr lang="en-US" dirty="0"/>
                        <a:t>1</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3"/>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for (</a:t>
                      </a:r>
                      <a:r>
                        <a:rPr lang="en-US" dirty="0" err="1"/>
                        <a:t>i</a:t>
                      </a:r>
                      <a:r>
                        <a:rPr lang="en-US" dirty="0"/>
                        <a:t>=N;  </a:t>
                      </a:r>
                      <a:r>
                        <a:rPr lang="en-US" dirty="0" err="1"/>
                        <a:t>i</a:t>
                      </a:r>
                      <a:r>
                        <a:rPr lang="en-US" dirty="0"/>
                        <a:t> &gt;0; </a:t>
                      </a:r>
                      <a:r>
                        <a:rPr lang="en-US" dirty="0" err="1"/>
                        <a:t>i</a:t>
                      </a:r>
                      <a:r>
                        <a:rPr lang="en-US" dirty="0"/>
                        <a:t>--;) {f=f*n;}</a:t>
                      </a:r>
                    </a:p>
                  </a:txBody>
                  <a:tcPr/>
                </a:tc>
                <a:tc>
                  <a:txBody>
                    <a:bodyPr/>
                    <a:lstStyle/>
                    <a:p>
                      <a:pPr algn="ctr"/>
                      <a:r>
                        <a:rPr lang="en-US" dirty="0"/>
                        <a:t>1</a:t>
                      </a:r>
                    </a:p>
                  </a:txBody>
                  <a:tcPr/>
                </a:tc>
                <a:tc>
                  <a:txBody>
                    <a:bodyPr/>
                    <a:lstStyle/>
                    <a:p>
                      <a:pPr algn="ctr"/>
                      <a:r>
                        <a:rPr lang="en-US" dirty="0"/>
                        <a:t>1</a:t>
                      </a:r>
                    </a:p>
                  </a:txBody>
                  <a:tcPr/>
                </a:tc>
                <a:tc>
                  <a:txBody>
                    <a:bodyPr/>
                    <a:lstStyle/>
                    <a:p>
                      <a:pPr algn="ctr"/>
                      <a:r>
                        <a:rPr lang="en-US" dirty="0"/>
                        <a:t>4</a:t>
                      </a:r>
                    </a:p>
                  </a:txBody>
                  <a:tcPr/>
                </a:tc>
                <a:extLst>
                  <a:ext uri="{0D108BD9-81ED-4DB2-BD59-A6C34878D82A}">
                    <a16:rowId xmlns:a16="http://schemas.microsoft.com/office/drawing/2014/main" val="10004"/>
                  </a:ext>
                </a:extLst>
              </a:tr>
              <a:tr h="370840">
                <a:tc>
                  <a:txBody>
                    <a:bodyPr/>
                    <a:lstStyle/>
                    <a:p>
                      <a:endParaRPr lang="en-US" dirty="0"/>
                    </a:p>
                  </a:txBody>
                  <a:tcPr/>
                </a:tc>
                <a:tc>
                  <a:txBody>
                    <a:bodyPr/>
                    <a:lstStyle/>
                    <a:p>
                      <a:pPr algn="ctr"/>
                      <a:r>
                        <a:rPr lang="en-US" dirty="0"/>
                        <a:t>1</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5"/>
                  </a:ext>
                </a:extLst>
              </a:tr>
              <a:tr h="370840">
                <a:tc>
                  <a:txBody>
                    <a:bodyPr/>
                    <a:lstStyle/>
                    <a:p>
                      <a:r>
                        <a:rPr lang="en-US" dirty="0" err="1"/>
                        <a:t>Printf</a:t>
                      </a:r>
                      <a:r>
                        <a:rPr lang="en-US" dirty="0"/>
                        <a:t>(“%d”, f);</a:t>
                      </a:r>
                    </a:p>
                  </a:txBody>
                  <a:tcPr/>
                </a:tc>
                <a:tc>
                  <a:txBody>
                    <a:bodyPr/>
                    <a:lstStyle/>
                    <a:p>
                      <a:pPr algn="ctr"/>
                      <a:r>
                        <a:rPr lang="en-US" dirty="0"/>
                        <a:t>1</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6"/>
                  </a:ext>
                </a:extLst>
              </a:tr>
              <a:tr h="370840">
                <a:tc>
                  <a:txBody>
                    <a:bodyPr/>
                    <a:lstStyle/>
                    <a:p>
                      <a:r>
                        <a:rPr lang="en-US" dirty="0">
                          <a:solidFill>
                            <a:schemeClr val="bg1"/>
                          </a:solidFill>
                        </a:rPr>
                        <a:t>Total</a:t>
                      </a:r>
                    </a:p>
                  </a:txBody>
                  <a:tcPr>
                    <a:solidFill>
                      <a:schemeClr val="accent6">
                        <a:lumMod val="60000"/>
                        <a:lumOff val="40000"/>
                      </a:schemeClr>
                    </a:solidFill>
                  </a:tcPr>
                </a:tc>
                <a:tc>
                  <a:txBody>
                    <a:bodyPr/>
                    <a:lstStyle/>
                    <a:p>
                      <a:pPr algn="ctr"/>
                      <a:r>
                        <a:rPr lang="en-US" dirty="0">
                          <a:solidFill>
                            <a:schemeClr val="bg1"/>
                          </a:solidFill>
                        </a:rPr>
                        <a:t>6</a:t>
                      </a:r>
                    </a:p>
                  </a:txBody>
                  <a:tcPr>
                    <a:solidFill>
                      <a:schemeClr val="accent6">
                        <a:lumMod val="60000"/>
                        <a:lumOff val="40000"/>
                      </a:schemeClr>
                    </a:solidFill>
                  </a:tcPr>
                </a:tc>
                <a:tc>
                  <a:txBody>
                    <a:bodyPr/>
                    <a:lstStyle/>
                    <a:p>
                      <a:pPr algn="ctr"/>
                      <a:r>
                        <a:rPr lang="en-US" dirty="0">
                          <a:solidFill>
                            <a:schemeClr val="bg1"/>
                          </a:solidFill>
                        </a:rPr>
                        <a:t>3</a:t>
                      </a:r>
                    </a:p>
                  </a:txBody>
                  <a:tcPr>
                    <a:solidFill>
                      <a:schemeClr val="accent6">
                        <a:lumMod val="60000"/>
                        <a:lumOff val="40000"/>
                      </a:schemeClr>
                    </a:solidFill>
                  </a:tcPr>
                </a:tc>
                <a:tc>
                  <a:txBody>
                    <a:bodyPr/>
                    <a:lstStyle/>
                    <a:p>
                      <a:pPr algn="ctr"/>
                      <a:r>
                        <a:rPr lang="en-US" dirty="0">
                          <a:solidFill>
                            <a:schemeClr val="bg1"/>
                          </a:solidFill>
                        </a:rPr>
                        <a:t>6</a:t>
                      </a:r>
                    </a:p>
                  </a:txBody>
                  <a:tcPr>
                    <a:solidFill>
                      <a:schemeClr val="accent6">
                        <a:lumMod val="60000"/>
                        <a:lumOff val="40000"/>
                      </a:schemeClr>
                    </a:solid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7559070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Line Count Example (3 of 3)</a:t>
            </a:r>
          </a:p>
        </p:txBody>
      </p:sp>
      <p:graphicFrame>
        <p:nvGraphicFramePr>
          <p:cNvPr id="4" name="Table 3"/>
          <p:cNvGraphicFramePr>
            <a:graphicFrameLocks noGrp="1"/>
          </p:cNvGraphicFramePr>
          <p:nvPr>
            <p:extLst>
              <p:ext uri="{D42A27DB-BD31-4B8C-83A1-F6EECF244321}">
                <p14:modId xmlns:p14="http://schemas.microsoft.com/office/powerpoint/2010/main" val="1113158522"/>
              </p:ext>
            </p:extLst>
          </p:nvPr>
        </p:nvGraphicFramePr>
        <p:xfrm>
          <a:off x="398772" y="1069975"/>
          <a:ext cx="7249884" cy="3606800"/>
        </p:xfrm>
        <a:graphic>
          <a:graphicData uri="http://schemas.openxmlformats.org/drawingml/2006/table">
            <a:tbl>
              <a:tblPr firstRow="1" bandRow="1">
                <a:tableStyleId>{5C22544A-7EE6-4342-B048-85BDC9FD1C3A}</a:tableStyleId>
              </a:tblPr>
              <a:tblGrid>
                <a:gridCol w="2133598">
                  <a:extLst>
                    <a:ext uri="{9D8B030D-6E8A-4147-A177-3AD203B41FA5}">
                      <a16:colId xmlns:a16="http://schemas.microsoft.com/office/drawing/2014/main" val="20000"/>
                    </a:ext>
                  </a:extLst>
                </a:gridCol>
                <a:gridCol w="1567543">
                  <a:extLst>
                    <a:ext uri="{9D8B030D-6E8A-4147-A177-3AD203B41FA5}">
                      <a16:colId xmlns:a16="http://schemas.microsoft.com/office/drawing/2014/main" val="20001"/>
                    </a:ext>
                  </a:extLst>
                </a:gridCol>
                <a:gridCol w="1796143">
                  <a:extLst>
                    <a:ext uri="{9D8B030D-6E8A-4147-A177-3AD203B41FA5}">
                      <a16:colId xmlns:a16="http://schemas.microsoft.com/office/drawing/2014/main" val="20002"/>
                    </a:ext>
                  </a:extLst>
                </a:gridCol>
                <a:gridCol w="1752600">
                  <a:extLst>
                    <a:ext uri="{9D8B030D-6E8A-4147-A177-3AD203B41FA5}">
                      <a16:colId xmlns:a16="http://schemas.microsoft.com/office/drawing/2014/main" val="20003"/>
                    </a:ext>
                  </a:extLst>
                </a:gridCol>
              </a:tblGrid>
              <a:tr h="504371">
                <a:tc>
                  <a:txBody>
                    <a:bodyPr/>
                    <a:lstStyle/>
                    <a:p>
                      <a:r>
                        <a:rPr lang="en-US" dirty="0"/>
                        <a:t>Statement</a:t>
                      </a:r>
                    </a:p>
                  </a:txBody>
                  <a:tcPr/>
                </a:tc>
                <a:tc>
                  <a:txBody>
                    <a:bodyPr/>
                    <a:lstStyle/>
                    <a:p>
                      <a:r>
                        <a:rPr lang="en-US" dirty="0"/>
                        <a:t>Physical LOC</a:t>
                      </a:r>
                    </a:p>
                  </a:txBody>
                  <a:tcPr/>
                </a:tc>
                <a:tc>
                  <a:txBody>
                    <a:bodyPr/>
                    <a:lstStyle/>
                    <a:p>
                      <a:r>
                        <a:rPr lang="en-US" dirty="0"/>
                        <a:t>Non-Blank/Non-Comment LOC</a:t>
                      </a:r>
                    </a:p>
                  </a:txBody>
                  <a:tcPr/>
                </a:tc>
                <a:tc>
                  <a:txBody>
                    <a:bodyPr/>
                    <a:lstStyle/>
                    <a:p>
                      <a:r>
                        <a:rPr lang="en-US" dirty="0"/>
                        <a:t>Logical</a:t>
                      </a:r>
                      <a:r>
                        <a:rPr lang="en-US" baseline="0" dirty="0"/>
                        <a:t> </a:t>
                      </a:r>
                      <a:r>
                        <a:rPr lang="en-US" dirty="0"/>
                        <a:t>LOC</a:t>
                      </a:r>
                    </a:p>
                  </a:txBody>
                  <a:tcPr/>
                </a:tc>
                <a:extLst>
                  <a:ext uri="{0D108BD9-81ED-4DB2-BD59-A6C34878D82A}">
                    <a16:rowId xmlns:a16="http://schemas.microsoft.com/office/drawing/2014/main" val="10000"/>
                  </a:ext>
                </a:extLst>
              </a:tr>
              <a:tr h="370840">
                <a:tc>
                  <a:txBody>
                    <a:bodyPr/>
                    <a:lstStyle/>
                    <a:p>
                      <a:r>
                        <a:rPr lang="en-US" dirty="0"/>
                        <a:t>//</a:t>
                      </a:r>
                      <a:r>
                        <a:rPr lang="en-US" baseline="0" dirty="0"/>
                        <a:t> compute factorial</a:t>
                      </a:r>
                      <a:endParaRPr lang="en-US" dirty="0"/>
                    </a:p>
                  </a:txBody>
                  <a:tcPr/>
                </a:tc>
                <a:tc>
                  <a:txBody>
                    <a:bodyPr/>
                    <a:lstStyle/>
                    <a:p>
                      <a:pPr algn="ctr"/>
                      <a:r>
                        <a:rPr lang="en-US" dirty="0"/>
                        <a:t>1</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1"/>
                  </a:ext>
                </a:extLst>
              </a:tr>
              <a:tr h="370840">
                <a:tc>
                  <a:txBody>
                    <a:bodyPr/>
                    <a:lstStyle/>
                    <a:p>
                      <a:endParaRPr lang="en-US" dirty="0"/>
                    </a:p>
                  </a:txBody>
                  <a:tcPr/>
                </a:tc>
                <a:tc>
                  <a:txBody>
                    <a:bodyPr/>
                    <a:lstStyle/>
                    <a:p>
                      <a:pPr algn="ctr"/>
                      <a:r>
                        <a:rPr lang="en-US" dirty="0"/>
                        <a:t>1</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2"/>
                  </a:ext>
                </a:extLst>
              </a:tr>
              <a:tr h="370840">
                <a:tc>
                  <a:txBody>
                    <a:bodyPr/>
                    <a:lstStyle/>
                    <a:p>
                      <a:r>
                        <a:rPr lang="en-US" dirty="0"/>
                        <a:t>f= 1.0</a:t>
                      </a:r>
                    </a:p>
                  </a:txBody>
                  <a:tcPr/>
                </a:tc>
                <a:tc>
                  <a:txBody>
                    <a:bodyPr/>
                    <a:lstStyle/>
                    <a:p>
                      <a:pPr algn="ctr"/>
                      <a:r>
                        <a:rPr lang="en-US" dirty="0"/>
                        <a:t>1</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3"/>
                  </a:ext>
                </a:extLst>
              </a:tr>
              <a:tr h="370840">
                <a:tc>
                  <a:txBody>
                    <a:bodyPr/>
                    <a:lstStyle/>
                    <a:p>
                      <a:r>
                        <a:rPr lang="en-US" dirty="0"/>
                        <a:t>for (</a:t>
                      </a:r>
                      <a:r>
                        <a:rPr lang="en-US" dirty="0" err="1"/>
                        <a:t>i</a:t>
                      </a:r>
                      <a:r>
                        <a:rPr lang="en-US" dirty="0"/>
                        <a:t>=N;  </a:t>
                      </a:r>
                      <a:r>
                        <a:rPr lang="en-US" dirty="0" err="1"/>
                        <a:t>i</a:t>
                      </a:r>
                      <a:r>
                        <a:rPr lang="en-US" dirty="0"/>
                        <a:t> &gt;0; </a:t>
                      </a:r>
                      <a:r>
                        <a:rPr lang="en-US" dirty="0" err="1"/>
                        <a:t>i</a:t>
                      </a:r>
                      <a:r>
                        <a:rPr lang="en-US" dirty="0"/>
                        <a:t>--;){</a:t>
                      </a:r>
                    </a:p>
                  </a:txBody>
                  <a:tcPr/>
                </a:tc>
                <a:tc>
                  <a:txBody>
                    <a:bodyPr/>
                    <a:lstStyle/>
                    <a:p>
                      <a:pPr algn="ctr"/>
                      <a:r>
                        <a:rPr lang="en-US" dirty="0"/>
                        <a:t>1</a:t>
                      </a:r>
                    </a:p>
                  </a:txBody>
                  <a:tcPr/>
                </a:tc>
                <a:tc>
                  <a:txBody>
                    <a:bodyPr/>
                    <a:lstStyle/>
                    <a:p>
                      <a:pPr algn="ctr"/>
                      <a:r>
                        <a:rPr lang="en-US" dirty="0"/>
                        <a:t>1</a:t>
                      </a:r>
                    </a:p>
                  </a:txBody>
                  <a:tcPr/>
                </a:tc>
                <a:tc>
                  <a:txBody>
                    <a:bodyPr/>
                    <a:lstStyle/>
                    <a:p>
                      <a:pPr algn="ctr"/>
                      <a:r>
                        <a:rPr lang="en-US" dirty="0"/>
                        <a:t>3</a:t>
                      </a:r>
                    </a:p>
                  </a:txBody>
                  <a:tcPr/>
                </a:tc>
                <a:extLst>
                  <a:ext uri="{0D108BD9-81ED-4DB2-BD59-A6C34878D82A}">
                    <a16:rowId xmlns:a16="http://schemas.microsoft.com/office/drawing/2014/main" val="10004"/>
                  </a:ext>
                </a:extLst>
              </a:tr>
              <a:tr h="370840">
                <a:tc>
                  <a:txBody>
                    <a:bodyPr/>
                    <a:lstStyle/>
                    <a:p>
                      <a:r>
                        <a:rPr lang="en-US" dirty="0"/>
                        <a:t>      f=f*n;}</a:t>
                      </a:r>
                    </a:p>
                  </a:txBody>
                  <a:tcPr/>
                </a:tc>
                <a:tc>
                  <a:txBody>
                    <a:bodyPr/>
                    <a:lstStyle/>
                    <a:p>
                      <a:pPr algn="ctr"/>
                      <a:r>
                        <a:rPr lang="en-US" dirty="0"/>
                        <a:t>1</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5"/>
                  </a:ext>
                </a:extLst>
              </a:tr>
              <a:tr h="370840">
                <a:tc>
                  <a:txBody>
                    <a:bodyPr/>
                    <a:lstStyle/>
                    <a:p>
                      <a:endParaRPr lang="en-US" dirty="0"/>
                    </a:p>
                  </a:txBody>
                  <a:tcPr/>
                </a:tc>
                <a:tc>
                  <a:txBody>
                    <a:bodyPr/>
                    <a:lstStyle/>
                    <a:p>
                      <a:pPr algn="ctr"/>
                      <a:r>
                        <a:rPr lang="en-US" dirty="0"/>
                        <a:t>1</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0006"/>
                  </a:ext>
                </a:extLst>
              </a:tr>
              <a:tr h="370840">
                <a:tc>
                  <a:txBody>
                    <a:bodyPr/>
                    <a:lstStyle/>
                    <a:p>
                      <a:r>
                        <a:rPr lang="en-US" dirty="0" err="1"/>
                        <a:t>Printf</a:t>
                      </a:r>
                      <a:r>
                        <a:rPr lang="en-US" dirty="0"/>
                        <a:t>(“%d”, f);</a:t>
                      </a:r>
                    </a:p>
                  </a:txBody>
                  <a:tcPr/>
                </a:tc>
                <a:tc>
                  <a:txBody>
                    <a:bodyPr/>
                    <a:lstStyle/>
                    <a:p>
                      <a:pPr algn="ctr"/>
                      <a:r>
                        <a:rPr lang="en-US" dirty="0"/>
                        <a:t>1</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007"/>
                  </a:ext>
                </a:extLst>
              </a:tr>
              <a:tr h="370840">
                <a:tc>
                  <a:txBody>
                    <a:bodyPr/>
                    <a:lstStyle/>
                    <a:p>
                      <a:r>
                        <a:rPr lang="en-US" dirty="0">
                          <a:solidFill>
                            <a:schemeClr val="bg1"/>
                          </a:solidFill>
                        </a:rPr>
                        <a:t>Total</a:t>
                      </a:r>
                    </a:p>
                  </a:txBody>
                  <a:tcPr>
                    <a:solidFill>
                      <a:schemeClr val="accent6">
                        <a:lumMod val="60000"/>
                        <a:lumOff val="40000"/>
                      </a:schemeClr>
                    </a:solidFill>
                  </a:tcPr>
                </a:tc>
                <a:tc>
                  <a:txBody>
                    <a:bodyPr/>
                    <a:lstStyle/>
                    <a:p>
                      <a:pPr algn="ctr"/>
                      <a:r>
                        <a:rPr lang="en-US" dirty="0">
                          <a:solidFill>
                            <a:schemeClr val="bg1"/>
                          </a:solidFill>
                        </a:rPr>
                        <a:t>7</a:t>
                      </a:r>
                    </a:p>
                  </a:txBody>
                  <a:tcPr>
                    <a:solidFill>
                      <a:schemeClr val="accent6">
                        <a:lumMod val="60000"/>
                        <a:lumOff val="40000"/>
                      </a:schemeClr>
                    </a:solidFill>
                  </a:tcPr>
                </a:tc>
                <a:tc>
                  <a:txBody>
                    <a:bodyPr/>
                    <a:lstStyle/>
                    <a:p>
                      <a:pPr algn="ctr"/>
                      <a:r>
                        <a:rPr lang="en-US" dirty="0">
                          <a:solidFill>
                            <a:schemeClr val="bg1"/>
                          </a:solidFill>
                        </a:rPr>
                        <a:t>4</a:t>
                      </a:r>
                    </a:p>
                  </a:txBody>
                  <a:tcPr>
                    <a:solidFill>
                      <a:schemeClr val="accent6">
                        <a:lumMod val="60000"/>
                        <a:lumOff val="40000"/>
                      </a:schemeClr>
                    </a:solidFill>
                  </a:tcPr>
                </a:tc>
                <a:tc>
                  <a:txBody>
                    <a:bodyPr/>
                    <a:lstStyle/>
                    <a:p>
                      <a:pPr algn="ctr"/>
                      <a:r>
                        <a:rPr lang="en-US" dirty="0">
                          <a:solidFill>
                            <a:schemeClr val="bg1"/>
                          </a:solidFill>
                        </a:rPr>
                        <a:t>6</a:t>
                      </a:r>
                    </a:p>
                  </a:txBody>
                  <a:tcPr>
                    <a:solidFill>
                      <a:schemeClr val="accent6">
                        <a:lumMod val="60000"/>
                        <a:lumOff val="40000"/>
                      </a:schemeClr>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28616859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noFill/>
          <a:ln/>
        </p:spPr>
        <p:txBody>
          <a:bodyPr>
            <a:normAutofit/>
          </a:bodyPr>
          <a:lstStyle/>
          <a:p>
            <a:r>
              <a:rPr lang="en-US" altLang="en-US" dirty="0"/>
              <a:t>PSP Counting/Coding Standard Examples</a:t>
            </a:r>
          </a:p>
        </p:txBody>
      </p:sp>
      <p:sp>
        <p:nvSpPr>
          <p:cNvPr id="31747" name="Rectangle 3"/>
          <p:cNvSpPr>
            <a:spLocks noGrp="1" noChangeArrowheads="1"/>
          </p:cNvSpPr>
          <p:nvPr>
            <p:ph idx="1"/>
          </p:nvPr>
        </p:nvSpPr>
        <p:spPr>
          <a:xfrm>
            <a:off x="401933" y="1285944"/>
            <a:ext cx="8320035" cy="5014243"/>
          </a:xfrm>
          <a:noFill/>
          <a:ln/>
        </p:spPr>
        <p:txBody>
          <a:bodyPr>
            <a:normAutofit fontScale="92500" lnSpcReduction="10000"/>
          </a:bodyPr>
          <a:lstStyle/>
          <a:p>
            <a:r>
              <a:rPr lang="en-US" altLang="en-US" dirty="0"/>
              <a:t>Count each physical line, new and changed code, except…</a:t>
            </a:r>
          </a:p>
          <a:p>
            <a:r>
              <a:rPr lang="en-US" altLang="en-US" dirty="0"/>
              <a:t>Do not count </a:t>
            </a:r>
          </a:p>
          <a:p>
            <a:pPr marL="342900" indent="-173736">
              <a:buFont typeface="Arial" panose="020B0604020202020204" pitchFamily="34" charset="0"/>
              <a:buChar char="•"/>
            </a:pPr>
            <a:r>
              <a:rPr lang="en-US" altLang="en-US" dirty="0"/>
              <a:t>blank lines</a:t>
            </a:r>
          </a:p>
          <a:p>
            <a:pPr marL="342900" indent="-173736">
              <a:buFont typeface="Arial" panose="020B0604020202020204" pitchFamily="34" charset="0"/>
              <a:buChar char="•"/>
            </a:pPr>
            <a:r>
              <a:rPr lang="en-US" altLang="en-US" dirty="0"/>
              <a:t>lines containing only comments</a:t>
            </a:r>
          </a:p>
          <a:p>
            <a:pPr marL="342900" indent="-173736">
              <a:buFont typeface="Arial" panose="020B0604020202020204" pitchFamily="34" charset="0"/>
              <a:buChar char="•"/>
            </a:pPr>
            <a:r>
              <a:rPr lang="en-US" altLang="en-US" dirty="0"/>
              <a:t>machine-generated lines</a:t>
            </a:r>
          </a:p>
          <a:p>
            <a:r>
              <a:rPr lang="en-US" altLang="en-US" dirty="0"/>
              <a:t>Sample coding standard items (s</a:t>
            </a:r>
            <a:r>
              <a:rPr lang="en-US" dirty="0"/>
              <a:t>ee the detailed C++ standard)</a:t>
            </a:r>
          </a:p>
          <a:p>
            <a:pPr marL="342900" indent="-173736">
              <a:buFont typeface="Arial" panose="020B0604020202020204" pitchFamily="34" charset="0"/>
              <a:buChar char="•"/>
            </a:pPr>
            <a:r>
              <a:rPr lang="en-US" dirty="0"/>
              <a:t>Begin all programs with a descriptive header.</a:t>
            </a:r>
          </a:p>
          <a:p>
            <a:pPr marL="342900" indent="-173736">
              <a:buFont typeface="Arial" panose="020B0604020202020204" pitchFamily="34" charset="0"/>
              <a:buChar char="•"/>
            </a:pPr>
            <a:r>
              <a:rPr lang="en-US" dirty="0"/>
              <a:t>Declare each variable on a separate line using a descriptive name.</a:t>
            </a:r>
          </a:p>
          <a:p>
            <a:pPr marL="342900" indent="-173736">
              <a:buFont typeface="Arial" panose="020B0604020202020204" pitchFamily="34" charset="0"/>
              <a:buChar char="•"/>
            </a:pPr>
            <a:r>
              <a:rPr lang="en-US" dirty="0"/>
              <a:t>Indent each brace level from the preceding level.</a:t>
            </a:r>
          </a:p>
          <a:p>
            <a:pPr marL="342900" indent="-173736">
              <a:buFont typeface="Arial" panose="020B0604020202020204" pitchFamily="34" charset="0"/>
              <a:buChar char="•"/>
            </a:pPr>
            <a:r>
              <a:rPr lang="en-US" dirty="0"/>
              <a:t>Begin each statement on a new line.</a:t>
            </a:r>
          </a:p>
          <a:p>
            <a:pPr marL="342900" indent="-173736">
              <a:buFont typeface="Arial" panose="020B0604020202020204" pitchFamily="34" charset="0"/>
              <a:buChar char="•"/>
            </a:pPr>
            <a:r>
              <a:rPr lang="en-US" dirty="0"/>
              <a:t>Do not extend statements across multiple physical lines.</a:t>
            </a:r>
          </a:p>
          <a:p>
            <a:pPr marL="342900" indent="-173736">
              <a:buFont typeface="Arial" panose="020B0604020202020204" pitchFamily="34" charset="0"/>
              <a:buChar char="•"/>
            </a:pPr>
            <a:r>
              <a:rPr lang="en-US" dirty="0"/>
              <a:t>Do not place semicolons or braces on a separate line. </a:t>
            </a:r>
          </a:p>
          <a:p>
            <a:endParaRPr lang="en-US" altLang="en-US" dirty="0"/>
          </a:p>
          <a:p>
            <a:pPr marL="342900" indent="-342900">
              <a:buFont typeface="Arial" panose="020B0604020202020204" pitchFamily="34" charset="0"/>
              <a:buChar char="•"/>
            </a:pPr>
            <a:endParaRPr lang="en-US" altLang="en-US" dirty="0"/>
          </a:p>
          <a:p>
            <a:endParaRPr lang="en-US" altLang="en-US" dirty="0"/>
          </a:p>
        </p:txBody>
      </p:sp>
    </p:spTree>
    <p:extLst>
      <p:ext uri="{BB962C8B-B14F-4D97-AF65-F5344CB8AC3E}">
        <p14:creationId xmlns:p14="http://schemas.microsoft.com/office/powerpoint/2010/main" val="813895112"/>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noFill/>
          <a:ln/>
        </p:spPr>
        <p:txBody>
          <a:bodyPr/>
          <a:lstStyle/>
          <a:p>
            <a:r>
              <a:rPr lang="en-US" altLang="en-US" dirty="0"/>
              <a:t>Counting Lines of Code</a:t>
            </a:r>
          </a:p>
        </p:txBody>
      </p:sp>
      <p:sp>
        <p:nvSpPr>
          <p:cNvPr id="32771" name="Rectangle 3"/>
          <p:cNvSpPr>
            <a:spLocks noGrp="1" noChangeArrowheads="1"/>
          </p:cNvSpPr>
          <p:nvPr>
            <p:ph idx="1"/>
          </p:nvPr>
        </p:nvSpPr>
        <p:spPr>
          <a:xfrm>
            <a:off x="401933" y="1232680"/>
            <a:ext cx="8320035" cy="5014243"/>
          </a:xfrm>
          <a:noFill/>
          <a:ln/>
        </p:spPr>
        <p:txBody>
          <a:bodyPr/>
          <a:lstStyle/>
          <a:p>
            <a:r>
              <a:rPr lang="en-US" altLang="en-US" dirty="0"/>
              <a:t>For small programs, size tracking can be done manually, but it requires care and attention to detail.</a:t>
            </a:r>
          </a:p>
          <a:p>
            <a:endParaRPr lang="en-US" altLang="en-US" dirty="0"/>
          </a:p>
          <a:p>
            <a:r>
              <a:rPr lang="en-US" altLang="en-US" dirty="0"/>
              <a:t>For larger programs, size tracking requires automation (i.e., a tool) and an accounting system.</a:t>
            </a:r>
          </a:p>
          <a:p>
            <a:endParaRPr lang="en-US" altLang="en-US" dirty="0"/>
          </a:p>
          <a:p>
            <a:r>
              <a:rPr lang="en-US" altLang="en-US" dirty="0"/>
              <a:t>LOC accounting provides an orderly and precise way to track LOC changes through multiple program versions.</a:t>
            </a:r>
          </a:p>
        </p:txBody>
      </p:sp>
    </p:spTree>
    <p:extLst>
      <p:ext uri="{BB962C8B-B14F-4D97-AF65-F5344CB8AC3E}">
        <p14:creationId xmlns:p14="http://schemas.microsoft.com/office/powerpoint/2010/main" val="1323871855"/>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noFill/>
          <a:ln/>
        </p:spPr>
        <p:txBody>
          <a:bodyPr/>
          <a:lstStyle/>
          <a:p>
            <a:r>
              <a:rPr lang="en-US" altLang="en-US" dirty="0"/>
              <a:t>PSP Addition Summary</a:t>
            </a:r>
          </a:p>
        </p:txBody>
      </p:sp>
      <p:sp>
        <p:nvSpPr>
          <p:cNvPr id="35843" name="Rectangle 3"/>
          <p:cNvSpPr>
            <a:spLocks noGrp="1" noChangeArrowheads="1"/>
          </p:cNvSpPr>
          <p:nvPr>
            <p:ph idx="1"/>
          </p:nvPr>
        </p:nvSpPr>
        <p:spPr>
          <a:xfrm>
            <a:off x="401933" y="1206045"/>
            <a:ext cx="8320035" cy="5014243"/>
          </a:xfrm>
          <a:noFill/>
          <a:ln/>
        </p:spPr>
        <p:txBody>
          <a:bodyPr/>
          <a:lstStyle/>
          <a:p>
            <a:r>
              <a:rPr lang="en-US" altLang="en-US" dirty="0"/>
              <a:t>Disciplined development practice requires</a:t>
            </a:r>
          </a:p>
          <a:p>
            <a:pPr marL="342900" indent="-173736">
              <a:spcBef>
                <a:spcPts val="500"/>
              </a:spcBef>
              <a:buFont typeface="Arial" panose="020B0604020202020204" pitchFamily="34" charset="0"/>
              <a:buChar char="•"/>
            </a:pPr>
            <a:r>
              <a:rPr lang="en-US" altLang="en-US" dirty="0"/>
              <a:t>a coding standard</a:t>
            </a:r>
          </a:p>
          <a:p>
            <a:pPr marL="342900" indent="-173736">
              <a:spcBef>
                <a:spcPts val="500"/>
              </a:spcBef>
              <a:buFont typeface="Arial" panose="020B0604020202020204" pitchFamily="34" charset="0"/>
              <a:buChar char="•"/>
            </a:pPr>
            <a:r>
              <a:rPr lang="en-US" altLang="en-US" dirty="0"/>
              <a:t>counting standards for LOC (or screens, data objects – any relevant construct)</a:t>
            </a:r>
          </a:p>
          <a:p>
            <a:endParaRPr lang="en-US" altLang="en-US" dirty="0"/>
          </a:p>
          <a:p>
            <a:r>
              <a:rPr lang="en-US" altLang="en-US" dirty="0"/>
              <a:t>The standards </a:t>
            </a:r>
          </a:p>
          <a:p>
            <a:pPr lvl="1"/>
            <a:r>
              <a:rPr lang="en-US" altLang="en-US" dirty="0"/>
              <a:t>must be tailored to your language and needs</a:t>
            </a:r>
          </a:p>
          <a:p>
            <a:pPr lvl="1"/>
            <a:r>
              <a:rPr lang="en-US" altLang="en-US" dirty="0"/>
              <a:t>should incorporate PSP elements (e.g. counting requirements)</a:t>
            </a:r>
          </a:p>
          <a:p>
            <a:pPr lvl="1"/>
            <a:r>
              <a:rPr lang="en-US" altLang="en-US" dirty="0"/>
              <a:t>are needed to write the assignment programs</a:t>
            </a:r>
          </a:p>
          <a:p>
            <a:endParaRPr lang="en-US" altLang="en-US" dirty="0"/>
          </a:p>
        </p:txBody>
      </p:sp>
    </p:spTree>
    <p:extLst>
      <p:ext uri="{BB962C8B-B14F-4D97-AF65-F5344CB8AC3E}">
        <p14:creationId xmlns:p14="http://schemas.microsoft.com/office/powerpoint/2010/main" val="315323354"/>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Problem</a:t>
            </a:r>
            <a:endParaRPr lang="en-US" dirty="0"/>
          </a:p>
        </p:txBody>
      </p:sp>
      <p:sp>
        <p:nvSpPr>
          <p:cNvPr id="3" name="Content Placeholder 2"/>
          <p:cNvSpPr>
            <a:spLocks noGrp="1"/>
          </p:cNvSpPr>
          <p:nvPr>
            <p:ph idx="1"/>
          </p:nvPr>
        </p:nvSpPr>
        <p:spPr/>
        <p:txBody>
          <a:bodyPr/>
          <a:lstStyle/>
          <a:p>
            <a:r>
              <a:rPr lang="en-US" dirty="0"/>
              <a:t>Estimating effort is really hard.</a:t>
            </a:r>
          </a:p>
          <a:p>
            <a:endParaRPr lang="en-US" dirty="0"/>
          </a:p>
          <a:p>
            <a:r>
              <a:rPr lang="en-US" dirty="0"/>
              <a:t>We might have a task list, but no way to really determine how long these tasks should take.</a:t>
            </a:r>
          </a:p>
        </p:txBody>
      </p:sp>
    </p:spTree>
    <p:extLst>
      <p:ext uri="{BB962C8B-B14F-4D97-AF65-F5344CB8AC3E}">
        <p14:creationId xmlns:p14="http://schemas.microsoft.com/office/powerpoint/2010/main" val="30358670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Solution</a:t>
            </a:r>
            <a:endParaRPr lang="en-US" dirty="0"/>
          </a:p>
        </p:txBody>
      </p:sp>
      <p:sp>
        <p:nvSpPr>
          <p:cNvPr id="3" name="Content Placeholder 2"/>
          <p:cNvSpPr>
            <a:spLocks noGrp="1"/>
          </p:cNvSpPr>
          <p:nvPr>
            <p:ph idx="1"/>
          </p:nvPr>
        </p:nvSpPr>
        <p:spPr/>
        <p:txBody>
          <a:bodyPr/>
          <a:lstStyle/>
          <a:p>
            <a:r>
              <a:rPr lang="en-US" dirty="0"/>
              <a:t>How long a programming task will take depends, at least in part, on how big the program will be: Effort = Size * Rate. </a:t>
            </a:r>
          </a:p>
          <a:p>
            <a:r>
              <a:rPr lang="en-US" dirty="0"/>
              <a:t> </a:t>
            </a:r>
          </a:p>
          <a:p>
            <a:r>
              <a:rPr lang="en-US" dirty="0"/>
              <a:t>This relationship can be helpful because physical size is easier to visualize and estimate than effort. </a:t>
            </a:r>
          </a:p>
          <a:p>
            <a:endParaRPr lang="en-US" dirty="0"/>
          </a:p>
          <a:p>
            <a:r>
              <a:rPr lang="en-US" dirty="0"/>
              <a:t>But we don’t have a consistent way to estimate size, and “everyone knows” that lines of code are a flawed measure.</a:t>
            </a:r>
          </a:p>
          <a:p>
            <a:endParaRPr lang="en-US" dirty="0"/>
          </a:p>
          <a:p>
            <a:r>
              <a:rPr lang="en-US" dirty="0"/>
              <a:t>A coding standard and counting procedure will help you produce counting results that will be consistent for you.</a:t>
            </a:r>
          </a:p>
        </p:txBody>
      </p:sp>
    </p:spTree>
    <p:extLst>
      <p:ext uri="{BB962C8B-B14F-4D97-AF65-F5344CB8AC3E}">
        <p14:creationId xmlns:p14="http://schemas.microsoft.com/office/powerpoint/2010/main" val="10806098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ltLang="en-US"/>
              <a:t>Planning Overview and Size Measurement</a:t>
            </a:r>
            <a:endParaRPr lang="en-US" altLang="en-US" dirty="0"/>
          </a:p>
        </p:txBody>
      </p:sp>
      <p:sp>
        <p:nvSpPr>
          <p:cNvPr id="5123" name="Rectangle 3"/>
          <p:cNvSpPr>
            <a:spLocks noGrp="1" noChangeArrowheads="1"/>
          </p:cNvSpPr>
          <p:nvPr>
            <p:ph idx="1"/>
          </p:nvPr>
        </p:nvSpPr>
        <p:spPr/>
        <p:txBody>
          <a:bodyPr/>
          <a:lstStyle/>
          <a:p>
            <a:r>
              <a:rPr lang="en-US" altLang="en-US"/>
              <a:t>Planning overview</a:t>
            </a:r>
          </a:p>
          <a:p>
            <a:endParaRPr lang="en-US" altLang="en-US"/>
          </a:p>
          <a:p>
            <a:r>
              <a:rPr lang="en-US" altLang="en-US"/>
              <a:t>The SEI Size Measurement Framework</a:t>
            </a:r>
          </a:p>
          <a:p>
            <a:endParaRPr lang="en-US" altLang="en-US"/>
          </a:p>
          <a:p>
            <a:r>
              <a:rPr lang="en-US" altLang="en-US"/>
              <a:t>Counting program size</a:t>
            </a:r>
          </a:p>
          <a:p>
            <a:pPr lvl="1"/>
            <a:r>
              <a:rPr lang="en-US" altLang="en-US"/>
              <a:t>counters</a:t>
            </a:r>
          </a:p>
          <a:p>
            <a:pPr lvl="1"/>
            <a:r>
              <a:rPr lang="en-US" altLang="en-US"/>
              <a:t>coding standards</a:t>
            </a:r>
            <a:endParaRPr lang="en-US" altLang="en-US" dirty="0"/>
          </a:p>
        </p:txBody>
      </p:sp>
    </p:spTree>
    <p:extLst>
      <p:ext uri="{BB962C8B-B14F-4D97-AF65-F5344CB8AC3E}">
        <p14:creationId xmlns:p14="http://schemas.microsoft.com/office/powerpoint/2010/main" val="112400658"/>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noFill/>
          <a:ln/>
        </p:spPr>
        <p:txBody>
          <a:bodyPr/>
          <a:lstStyle/>
          <a:p>
            <a:r>
              <a:rPr lang="en-US" altLang="en-US"/>
              <a:t>The Project Planning Framework</a:t>
            </a:r>
          </a:p>
        </p:txBody>
      </p:sp>
      <p:sp>
        <p:nvSpPr>
          <p:cNvPr id="63" name="Rectangle 3"/>
          <p:cNvSpPr>
            <a:spLocks noChangeArrowheads="1"/>
          </p:cNvSpPr>
          <p:nvPr/>
        </p:nvSpPr>
        <p:spPr bwMode="auto">
          <a:xfrm>
            <a:off x="1537721" y="1069975"/>
            <a:ext cx="1419820" cy="580429"/>
          </a:xfrm>
          <a:prstGeom prst="rect">
            <a:avLst/>
          </a:prstGeom>
          <a:solidFill>
            <a:srgbClr val="C5D8F1"/>
          </a:solidFill>
          <a:ln w="25400">
            <a:noFill/>
            <a:miter lim="800000"/>
            <a:headEnd/>
            <a:tailEnd/>
          </a:ln>
          <a:effectLst/>
          <a:extLst/>
        </p:spPr>
        <p:txBody>
          <a:bodyPr wrap="none" lIns="92869" tIns="46434" rIns="92869" bIns="46434" anchor="ctr"/>
          <a:lstStyle>
            <a:lvl1pPr defTabSz="814388">
              <a:defRPr>
                <a:solidFill>
                  <a:schemeClr val="tx1"/>
                </a:solidFill>
                <a:latin typeface="Arial" charset="0"/>
                <a:cs typeface="Arial" charset="0"/>
              </a:defRPr>
            </a:lvl1pPr>
            <a:lvl2pPr marL="406400" defTabSz="814388">
              <a:defRPr>
                <a:solidFill>
                  <a:schemeClr val="tx1"/>
                </a:solidFill>
                <a:latin typeface="Arial" charset="0"/>
                <a:cs typeface="Arial" charset="0"/>
              </a:defRPr>
            </a:lvl2pPr>
            <a:lvl3pPr marL="814388" defTabSz="814388">
              <a:defRPr>
                <a:solidFill>
                  <a:schemeClr val="tx1"/>
                </a:solidFill>
                <a:latin typeface="Arial" charset="0"/>
                <a:cs typeface="Arial" charset="0"/>
              </a:defRPr>
            </a:lvl3pPr>
            <a:lvl4pPr marL="1220788" defTabSz="814388">
              <a:defRPr>
                <a:solidFill>
                  <a:schemeClr val="tx1"/>
                </a:solidFill>
                <a:latin typeface="Arial" charset="0"/>
                <a:cs typeface="Arial" charset="0"/>
              </a:defRPr>
            </a:lvl4pPr>
            <a:lvl5pPr marL="1627188" defTabSz="814388">
              <a:defRPr>
                <a:solidFill>
                  <a:schemeClr val="tx1"/>
                </a:solidFill>
                <a:latin typeface="Arial" charset="0"/>
                <a:cs typeface="Arial" charset="0"/>
              </a:defRPr>
            </a:lvl5pPr>
            <a:lvl6pPr marL="2084388" defTabSz="814388" fontAlgn="base">
              <a:spcBef>
                <a:spcPct val="0"/>
              </a:spcBef>
              <a:spcAft>
                <a:spcPct val="0"/>
              </a:spcAft>
              <a:defRPr>
                <a:solidFill>
                  <a:schemeClr val="tx1"/>
                </a:solidFill>
                <a:latin typeface="Arial" charset="0"/>
                <a:cs typeface="Arial" charset="0"/>
              </a:defRPr>
            </a:lvl6pPr>
            <a:lvl7pPr marL="2541588" defTabSz="814388" fontAlgn="base">
              <a:spcBef>
                <a:spcPct val="0"/>
              </a:spcBef>
              <a:spcAft>
                <a:spcPct val="0"/>
              </a:spcAft>
              <a:defRPr>
                <a:solidFill>
                  <a:schemeClr val="tx1"/>
                </a:solidFill>
                <a:latin typeface="Arial" charset="0"/>
                <a:cs typeface="Arial" charset="0"/>
              </a:defRPr>
            </a:lvl7pPr>
            <a:lvl8pPr marL="2998788" defTabSz="814388" fontAlgn="base">
              <a:spcBef>
                <a:spcPct val="0"/>
              </a:spcBef>
              <a:spcAft>
                <a:spcPct val="0"/>
              </a:spcAft>
              <a:defRPr>
                <a:solidFill>
                  <a:schemeClr val="tx1"/>
                </a:solidFill>
                <a:latin typeface="Arial" charset="0"/>
                <a:cs typeface="Arial" charset="0"/>
              </a:defRPr>
            </a:lvl8pPr>
            <a:lvl9pPr marL="3455988" defTabSz="814388" fontAlgn="base">
              <a:spcBef>
                <a:spcPct val="0"/>
              </a:spcBef>
              <a:spcAft>
                <a:spcPct val="0"/>
              </a:spcAft>
              <a:defRPr>
                <a:solidFill>
                  <a:schemeClr val="tx1"/>
                </a:solidFill>
                <a:latin typeface="Arial" charset="0"/>
                <a:cs typeface="Arial" charset="0"/>
              </a:defRPr>
            </a:lvl9pPr>
          </a:lstStyle>
          <a:p>
            <a:pPr algn="ctr">
              <a:lnSpc>
                <a:spcPct val="100000"/>
              </a:lnSpc>
            </a:pPr>
            <a:r>
              <a:rPr lang="en-US" altLang="en-US" sz="1400"/>
              <a:t>Define</a:t>
            </a:r>
          </a:p>
          <a:p>
            <a:pPr algn="ctr">
              <a:lnSpc>
                <a:spcPct val="100000"/>
              </a:lnSpc>
            </a:pPr>
            <a:r>
              <a:rPr lang="en-US" altLang="en-US" sz="1400"/>
              <a:t>Requirements</a:t>
            </a:r>
          </a:p>
        </p:txBody>
      </p:sp>
      <p:sp>
        <p:nvSpPr>
          <p:cNvPr id="64" name="Rectangle 4"/>
          <p:cNvSpPr>
            <a:spLocks noChangeArrowheads="1"/>
          </p:cNvSpPr>
          <p:nvPr/>
        </p:nvSpPr>
        <p:spPr bwMode="auto">
          <a:xfrm>
            <a:off x="1537721" y="1932606"/>
            <a:ext cx="1419820" cy="584073"/>
          </a:xfrm>
          <a:prstGeom prst="rect">
            <a:avLst/>
          </a:prstGeom>
          <a:solidFill>
            <a:srgbClr val="C5D8F1"/>
          </a:solidFill>
          <a:ln w="25400">
            <a:noFill/>
            <a:miter lim="800000"/>
            <a:headEnd/>
            <a:tailEnd/>
          </a:ln>
          <a:effectLst/>
          <a:extLst/>
        </p:spPr>
        <p:txBody>
          <a:bodyPr wrap="none" lIns="92869" tIns="46434" rIns="92869" bIns="46434" anchor="ctr"/>
          <a:lstStyle>
            <a:lvl1pPr defTabSz="814388">
              <a:defRPr>
                <a:solidFill>
                  <a:schemeClr val="tx1"/>
                </a:solidFill>
                <a:latin typeface="Arial" charset="0"/>
                <a:cs typeface="Arial" charset="0"/>
              </a:defRPr>
            </a:lvl1pPr>
            <a:lvl2pPr marL="406400" defTabSz="814388">
              <a:defRPr>
                <a:solidFill>
                  <a:schemeClr val="tx1"/>
                </a:solidFill>
                <a:latin typeface="Arial" charset="0"/>
                <a:cs typeface="Arial" charset="0"/>
              </a:defRPr>
            </a:lvl2pPr>
            <a:lvl3pPr marL="814388" defTabSz="814388">
              <a:defRPr>
                <a:solidFill>
                  <a:schemeClr val="tx1"/>
                </a:solidFill>
                <a:latin typeface="Arial" charset="0"/>
                <a:cs typeface="Arial" charset="0"/>
              </a:defRPr>
            </a:lvl3pPr>
            <a:lvl4pPr marL="1220788" defTabSz="814388">
              <a:defRPr>
                <a:solidFill>
                  <a:schemeClr val="tx1"/>
                </a:solidFill>
                <a:latin typeface="Arial" charset="0"/>
                <a:cs typeface="Arial" charset="0"/>
              </a:defRPr>
            </a:lvl4pPr>
            <a:lvl5pPr marL="1627188" defTabSz="814388">
              <a:defRPr>
                <a:solidFill>
                  <a:schemeClr val="tx1"/>
                </a:solidFill>
                <a:latin typeface="Arial" charset="0"/>
                <a:cs typeface="Arial" charset="0"/>
              </a:defRPr>
            </a:lvl5pPr>
            <a:lvl6pPr marL="2084388" defTabSz="814388" fontAlgn="base">
              <a:spcBef>
                <a:spcPct val="0"/>
              </a:spcBef>
              <a:spcAft>
                <a:spcPct val="0"/>
              </a:spcAft>
              <a:defRPr>
                <a:solidFill>
                  <a:schemeClr val="tx1"/>
                </a:solidFill>
                <a:latin typeface="Arial" charset="0"/>
                <a:cs typeface="Arial" charset="0"/>
              </a:defRPr>
            </a:lvl6pPr>
            <a:lvl7pPr marL="2541588" defTabSz="814388" fontAlgn="base">
              <a:spcBef>
                <a:spcPct val="0"/>
              </a:spcBef>
              <a:spcAft>
                <a:spcPct val="0"/>
              </a:spcAft>
              <a:defRPr>
                <a:solidFill>
                  <a:schemeClr val="tx1"/>
                </a:solidFill>
                <a:latin typeface="Arial" charset="0"/>
                <a:cs typeface="Arial" charset="0"/>
              </a:defRPr>
            </a:lvl7pPr>
            <a:lvl8pPr marL="2998788" defTabSz="814388" fontAlgn="base">
              <a:spcBef>
                <a:spcPct val="0"/>
              </a:spcBef>
              <a:spcAft>
                <a:spcPct val="0"/>
              </a:spcAft>
              <a:defRPr>
                <a:solidFill>
                  <a:schemeClr val="tx1"/>
                </a:solidFill>
                <a:latin typeface="Arial" charset="0"/>
                <a:cs typeface="Arial" charset="0"/>
              </a:defRPr>
            </a:lvl8pPr>
            <a:lvl9pPr marL="3455988" defTabSz="814388" fontAlgn="base">
              <a:spcBef>
                <a:spcPct val="0"/>
              </a:spcBef>
              <a:spcAft>
                <a:spcPct val="0"/>
              </a:spcAft>
              <a:defRPr>
                <a:solidFill>
                  <a:schemeClr val="tx1"/>
                </a:solidFill>
                <a:latin typeface="Arial" charset="0"/>
                <a:cs typeface="Arial" charset="0"/>
              </a:defRPr>
            </a:lvl9pPr>
          </a:lstStyle>
          <a:p>
            <a:pPr algn="ctr">
              <a:lnSpc>
                <a:spcPct val="100000"/>
              </a:lnSpc>
            </a:pPr>
            <a:endParaRPr lang="en-US" altLang="en-US" sz="1400" dirty="0"/>
          </a:p>
          <a:p>
            <a:pPr algn="ctr">
              <a:lnSpc>
                <a:spcPct val="100000"/>
              </a:lnSpc>
            </a:pPr>
            <a:r>
              <a:rPr lang="en-US" altLang="en-US" sz="1400" dirty="0"/>
              <a:t>Produce</a:t>
            </a:r>
          </a:p>
          <a:p>
            <a:pPr algn="ctr">
              <a:lnSpc>
                <a:spcPct val="100000"/>
              </a:lnSpc>
            </a:pPr>
            <a:r>
              <a:rPr lang="en-US" altLang="en-US" sz="1400" dirty="0"/>
              <a:t>Planning Model</a:t>
            </a:r>
          </a:p>
          <a:p>
            <a:pPr algn="ctr" eaLnBrk="1">
              <a:lnSpc>
                <a:spcPct val="100000"/>
              </a:lnSpc>
            </a:pPr>
            <a:endParaRPr lang="en-US" altLang="en-US" sz="1400" dirty="0"/>
          </a:p>
        </p:txBody>
      </p:sp>
      <p:sp>
        <p:nvSpPr>
          <p:cNvPr id="65" name="Rectangle 5"/>
          <p:cNvSpPr>
            <a:spLocks noChangeArrowheads="1"/>
          </p:cNvSpPr>
          <p:nvPr/>
        </p:nvSpPr>
        <p:spPr bwMode="auto">
          <a:xfrm>
            <a:off x="1537721" y="2798881"/>
            <a:ext cx="1419820" cy="585216"/>
          </a:xfrm>
          <a:prstGeom prst="rect">
            <a:avLst/>
          </a:prstGeom>
          <a:solidFill>
            <a:srgbClr val="C5D8F1"/>
          </a:solidFill>
          <a:ln w="25400">
            <a:noFill/>
            <a:miter lim="800000"/>
            <a:headEnd/>
            <a:tailEnd/>
          </a:ln>
          <a:effectLst/>
          <a:extLst/>
        </p:spPr>
        <p:txBody>
          <a:bodyPr wrap="none" lIns="92869" tIns="46434" rIns="92869" bIns="46434" anchor="ctr"/>
          <a:lstStyle>
            <a:lvl1pPr defTabSz="814388">
              <a:defRPr>
                <a:solidFill>
                  <a:schemeClr val="tx1"/>
                </a:solidFill>
                <a:latin typeface="Arial" charset="0"/>
                <a:cs typeface="Arial" charset="0"/>
              </a:defRPr>
            </a:lvl1pPr>
            <a:lvl2pPr marL="406400" defTabSz="814388">
              <a:defRPr>
                <a:solidFill>
                  <a:schemeClr val="tx1"/>
                </a:solidFill>
                <a:latin typeface="Arial" charset="0"/>
                <a:cs typeface="Arial" charset="0"/>
              </a:defRPr>
            </a:lvl2pPr>
            <a:lvl3pPr marL="814388" defTabSz="814388">
              <a:defRPr>
                <a:solidFill>
                  <a:schemeClr val="tx1"/>
                </a:solidFill>
                <a:latin typeface="Arial" charset="0"/>
                <a:cs typeface="Arial" charset="0"/>
              </a:defRPr>
            </a:lvl3pPr>
            <a:lvl4pPr marL="1220788" defTabSz="814388">
              <a:defRPr>
                <a:solidFill>
                  <a:schemeClr val="tx1"/>
                </a:solidFill>
                <a:latin typeface="Arial" charset="0"/>
                <a:cs typeface="Arial" charset="0"/>
              </a:defRPr>
            </a:lvl4pPr>
            <a:lvl5pPr marL="1627188" defTabSz="814388">
              <a:defRPr>
                <a:solidFill>
                  <a:schemeClr val="tx1"/>
                </a:solidFill>
                <a:latin typeface="Arial" charset="0"/>
                <a:cs typeface="Arial" charset="0"/>
              </a:defRPr>
            </a:lvl5pPr>
            <a:lvl6pPr marL="2084388" defTabSz="814388" fontAlgn="base">
              <a:spcBef>
                <a:spcPct val="0"/>
              </a:spcBef>
              <a:spcAft>
                <a:spcPct val="0"/>
              </a:spcAft>
              <a:defRPr>
                <a:solidFill>
                  <a:schemeClr val="tx1"/>
                </a:solidFill>
                <a:latin typeface="Arial" charset="0"/>
                <a:cs typeface="Arial" charset="0"/>
              </a:defRPr>
            </a:lvl6pPr>
            <a:lvl7pPr marL="2541588" defTabSz="814388" fontAlgn="base">
              <a:spcBef>
                <a:spcPct val="0"/>
              </a:spcBef>
              <a:spcAft>
                <a:spcPct val="0"/>
              </a:spcAft>
              <a:defRPr>
                <a:solidFill>
                  <a:schemeClr val="tx1"/>
                </a:solidFill>
                <a:latin typeface="Arial" charset="0"/>
                <a:cs typeface="Arial" charset="0"/>
              </a:defRPr>
            </a:lvl7pPr>
            <a:lvl8pPr marL="2998788" defTabSz="814388" fontAlgn="base">
              <a:spcBef>
                <a:spcPct val="0"/>
              </a:spcBef>
              <a:spcAft>
                <a:spcPct val="0"/>
              </a:spcAft>
              <a:defRPr>
                <a:solidFill>
                  <a:schemeClr val="tx1"/>
                </a:solidFill>
                <a:latin typeface="Arial" charset="0"/>
                <a:cs typeface="Arial" charset="0"/>
              </a:defRPr>
            </a:lvl8pPr>
            <a:lvl9pPr marL="3455988" defTabSz="814388" fontAlgn="base">
              <a:spcBef>
                <a:spcPct val="0"/>
              </a:spcBef>
              <a:spcAft>
                <a:spcPct val="0"/>
              </a:spcAft>
              <a:defRPr>
                <a:solidFill>
                  <a:schemeClr val="tx1"/>
                </a:solidFill>
                <a:latin typeface="Arial" charset="0"/>
                <a:cs typeface="Arial" charset="0"/>
              </a:defRPr>
            </a:lvl9pPr>
          </a:lstStyle>
          <a:p>
            <a:pPr algn="ctr">
              <a:lnSpc>
                <a:spcPct val="100000"/>
              </a:lnSpc>
            </a:pPr>
            <a:r>
              <a:rPr lang="en-US" altLang="en-US" sz="1400"/>
              <a:t>Estimate</a:t>
            </a:r>
          </a:p>
          <a:p>
            <a:pPr algn="ctr">
              <a:lnSpc>
                <a:spcPct val="100000"/>
              </a:lnSpc>
            </a:pPr>
            <a:r>
              <a:rPr lang="en-US" altLang="en-US" sz="1400"/>
              <a:t>Size</a:t>
            </a:r>
          </a:p>
        </p:txBody>
      </p:sp>
      <p:sp>
        <p:nvSpPr>
          <p:cNvPr id="66" name="Rectangle 6"/>
          <p:cNvSpPr>
            <a:spLocks noChangeArrowheads="1"/>
          </p:cNvSpPr>
          <p:nvPr/>
        </p:nvSpPr>
        <p:spPr bwMode="auto">
          <a:xfrm>
            <a:off x="1537721" y="3666299"/>
            <a:ext cx="1419820" cy="582216"/>
          </a:xfrm>
          <a:prstGeom prst="rect">
            <a:avLst/>
          </a:prstGeom>
          <a:solidFill>
            <a:srgbClr val="C5D8F1"/>
          </a:solidFill>
          <a:ln w="25400">
            <a:noFill/>
            <a:miter lim="800000"/>
            <a:headEnd/>
            <a:tailEnd/>
          </a:ln>
          <a:effectLst/>
          <a:extLst/>
        </p:spPr>
        <p:txBody>
          <a:bodyPr wrap="none" lIns="92869" tIns="46434" rIns="92869" bIns="46434" anchor="ctr"/>
          <a:lstStyle>
            <a:lvl1pPr defTabSz="814388">
              <a:defRPr>
                <a:solidFill>
                  <a:schemeClr val="tx1"/>
                </a:solidFill>
                <a:latin typeface="Arial" charset="0"/>
                <a:cs typeface="Arial" charset="0"/>
              </a:defRPr>
            </a:lvl1pPr>
            <a:lvl2pPr marL="406400" defTabSz="814388">
              <a:defRPr>
                <a:solidFill>
                  <a:schemeClr val="tx1"/>
                </a:solidFill>
                <a:latin typeface="Arial" charset="0"/>
                <a:cs typeface="Arial" charset="0"/>
              </a:defRPr>
            </a:lvl2pPr>
            <a:lvl3pPr marL="814388" defTabSz="814388">
              <a:defRPr>
                <a:solidFill>
                  <a:schemeClr val="tx1"/>
                </a:solidFill>
                <a:latin typeface="Arial" charset="0"/>
                <a:cs typeface="Arial" charset="0"/>
              </a:defRPr>
            </a:lvl3pPr>
            <a:lvl4pPr marL="1220788" defTabSz="814388">
              <a:defRPr>
                <a:solidFill>
                  <a:schemeClr val="tx1"/>
                </a:solidFill>
                <a:latin typeface="Arial" charset="0"/>
                <a:cs typeface="Arial" charset="0"/>
              </a:defRPr>
            </a:lvl4pPr>
            <a:lvl5pPr marL="1627188" defTabSz="814388">
              <a:defRPr>
                <a:solidFill>
                  <a:schemeClr val="tx1"/>
                </a:solidFill>
                <a:latin typeface="Arial" charset="0"/>
                <a:cs typeface="Arial" charset="0"/>
              </a:defRPr>
            </a:lvl5pPr>
            <a:lvl6pPr marL="2084388" defTabSz="814388" fontAlgn="base">
              <a:spcBef>
                <a:spcPct val="0"/>
              </a:spcBef>
              <a:spcAft>
                <a:spcPct val="0"/>
              </a:spcAft>
              <a:defRPr>
                <a:solidFill>
                  <a:schemeClr val="tx1"/>
                </a:solidFill>
                <a:latin typeface="Arial" charset="0"/>
                <a:cs typeface="Arial" charset="0"/>
              </a:defRPr>
            </a:lvl6pPr>
            <a:lvl7pPr marL="2541588" defTabSz="814388" fontAlgn="base">
              <a:spcBef>
                <a:spcPct val="0"/>
              </a:spcBef>
              <a:spcAft>
                <a:spcPct val="0"/>
              </a:spcAft>
              <a:defRPr>
                <a:solidFill>
                  <a:schemeClr val="tx1"/>
                </a:solidFill>
                <a:latin typeface="Arial" charset="0"/>
                <a:cs typeface="Arial" charset="0"/>
              </a:defRPr>
            </a:lvl7pPr>
            <a:lvl8pPr marL="2998788" defTabSz="814388" fontAlgn="base">
              <a:spcBef>
                <a:spcPct val="0"/>
              </a:spcBef>
              <a:spcAft>
                <a:spcPct val="0"/>
              </a:spcAft>
              <a:defRPr>
                <a:solidFill>
                  <a:schemeClr val="tx1"/>
                </a:solidFill>
                <a:latin typeface="Arial" charset="0"/>
                <a:cs typeface="Arial" charset="0"/>
              </a:defRPr>
            </a:lvl8pPr>
            <a:lvl9pPr marL="3455988" defTabSz="814388" fontAlgn="base">
              <a:spcBef>
                <a:spcPct val="0"/>
              </a:spcBef>
              <a:spcAft>
                <a:spcPct val="0"/>
              </a:spcAft>
              <a:defRPr>
                <a:solidFill>
                  <a:schemeClr val="tx1"/>
                </a:solidFill>
                <a:latin typeface="Arial" charset="0"/>
                <a:cs typeface="Arial" charset="0"/>
              </a:defRPr>
            </a:lvl9pPr>
          </a:lstStyle>
          <a:p>
            <a:pPr algn="ctr">
              <a:lnSpc>
                <a:spcPct val="100000"/>
              </a:lnSpc>
            </a:pPr>
            <a:r>
              <a:rPr lang="en-US" altLang="en-US" sz="1400" dirty="0"/>
              <a:t>Estimate</a:t>
            </a:r>
          </a:p>
          <a:p>
            <a:pPr algn="ctr">
              <a:lnSpc>
                <a:spcPct val="100000"/>
              </a:lnSpc>
            </a:pPr>
            <a:r>
              <a:rPr lang="en-US" altLang="en-US" sz="1400" dirty="0"/>
              <a:t>Effort</a:t>
            </a:r>
          </a:p>
        </p:txBody>
      </p:sp>
      <p:sp>
        <p:nvSpPr>
          <p:cNvPr id="67" name="Rectangle 7"/>
          <p:cNvSpPr>
            <a:spLocks noChangeArrowheads="1"/>
          </p:cNvSpPr>
          <p:nvPr/>
        </p:nvSpPr>
        <p:spPr bwMode="auto">
          <a:xfrm>
            <a:off x="1537721" y="4530717"/>
            <a:ext cx="1419820" cy="578572"/>
          </a:xfrm>
          <a:prstGeom prst="rect">
            <a:avLst/>
          </a:prstGeom>
          <a:solidFill>
            <a:srgbClr val="C5D8F1"/>
          </a:solidFill>
          <a:ln w="25400">
            <a:noFill/>
            <a:miter lim="800000"/>
            <a:headEnd/>
            <a:tailEnd/>
          </a:ln>
          <a:effectLst/>
          <a:extLst/>
        </p:spPr>
        <p:txBody>
          <a:bodyPr wrap="none" lIns="92869" tIns="46434" rIns="92869" bIns="46434" anchor="ctr"/>
          <a:lstStyle>
            <a:lvl1pPr defTabSz="814388">
              <a:defRPr>
                <a:solidFill>
                  <a:schemeClr val="tx1"/>
                </a:solidFill>
                <a:latin typeface="Arial" charset="0"/>
                <a:cs typeface="Arial" charset="0"/>
              </a:defRPr>
            </a:lvl1pPr>
            <a:lvl2pPr marL="406400" defTabSz="814388">
              <a:defRPr>
                <a:solidFill>
                  <a:schemeClr val="tx1"/>
                </a:solidFill>
                <a:latin typeface="Arial" charset="0"/>
                <a:cs typeface="Arial" charset="0"/>
              </a:defRPr>
            </a:lvl2pPr>
            <a:lvl3pPr marL="814388" defTabSz="814388">
              <a:defRPr>
                <a:solidFill>
                  <a:schemeClr val="tx1"/>
                </a:solidFill>
                <a:latin typeface="Arial" charset="0"/>
                <a:cs typeface="Arial" charset="0"/>
              </a:defRPr>
            </a:lvl3pPr>
            <a:lvl4pPr marL="1220788" defTabSz="814388">
              <a:defRPr>
                <a:solidFill>
                  <a:schemeClr val="tx1"/>
                </a:solidFill>
                <a:latin typeface="Arial" charset="0"/>
                <a:cs typeface="Arial" charset="0"/>
              </a:defRPr>
            </a:lvl4pPr>
            <a:lvl5pPr marL="1627188" defTabSz="814388">
              <a:defRPr>
                <a:solidFill>
                  <a:schemeClr val="tx1"/>
                </a:solidFill>
                <a:latin typeface="Arial" charset="0"/>
                <a:cs typeface="Arial" charset="0"/>
              </a:defRPr>
            </a:lvl5pPr>
            <a:lvl6pPr marL="2084388" defTabSz="814388" fontAlgn="base">
              <a:spcBef>
                <a:spcPct val="0"/>
              </a:spcBef>
              <a:spcAft>
                <a:spcPct val="0"/>
              </a:spcAft>
              <a:defRPr>
                <a:solidFill>
                  <a:schemeClr val="tx1"/>
                </a:solidFill>
                <a:latin typeface="Arial" charset="0"/>
                <a:cs typeface="Arial" charset="0"/>
              </a:defRPr>
            </a:lvl6pPr>
            <a:lvl7pPr marL="2541588" defTabSz="814388" fontAlgn="base">
              <a:spcBef>
                <a:spcPct val="0"/>
              </a:spcBef>
              <a:spcAft>
                <a:spcPct val="0"/>
              </a:spcAft>
              <a:defRPr>
                <a:solidFill>
                  <a:schemeClr val="tx1"/>
                </a:solidFill>
                <a:latin typeface="Arial" charset="0"/>
                <a:cs typeface="Arial" charset="0"/>
              </a:defRPr>
            </a:lvl7pPr>
            <a:lvl8pPr marL="2998788" defTabSz="814388" fontAlgn="base">
              <a:spcBef>
                <a:spcPct val="0"/>
              </a:spcBef>
              <a:spcAft>
                <a:spcPct val="0"/>
              </a:spcAft>
              <a:defRPr>
                <a:solidFill>
                  <a:schemeClr val="tx1"/>
                </a:solidFill>
                <a:latin typeface="Arial" charset="0"/>
                <a:cs typeface="Arial" charset="0"/>
              </a:defRPr>
            </a:lvl8pPr>
            <a:lvl9pPr marL="3455988" defTabSz="814388" fontAlgn="base">
              <a:spcBef>
                <a:spcPct val="0"/>
              </a:spcBef>
              <a:spcAft>
                <a:spcPct val="0"/>
              </a:spcAft>
              <a:defRPr>
                <a:solidFill>
                  <a:schemeClr val="tx1"/>
                </a:solidFill>
                <a:latin typeface="Arial" charset="0"/>
                <a:cs typeface="Arial" charset="0"/>
              </a:defRPr>
            </a:lvl9pPr>
          </a:lstStyle>
          <a:p>
            <a:pPr algn="ctr">
              <a:lnSpc>
                <a:spcPct val="100000"/>
              </a:lnSpc>
            </a:pPr>
            <a:r>
              <a:rPr lang="en-US" altLang="en-US" sz="1400"/>
              <a:t>Produce</a:t>
            </a:r>
          </a:p>
          <a:p>
            <a:pPr algn="ctr">
              <a:lnSpc>
                <a:spcPct val="100000"/>
              </a:lnSpc>
            </a:pPr>
            <a:r>
              <a:rPr lang="en-US" altLang="en-US" sz="1400"/>
              <a:t>Schedule</a:t>
            </a:r>
          </a:p>
        </p:txBody>
      </p:sp>
      <p:sp>
        <p:nvSpPr>
          <p:cNvPr id="68" name="Rectangle 8"/>
          <p:cNvSpPr>
            <a:spLocks noChangeArrowheads="1"/>
          </p:cNvSpPr>
          <p:nvPr/>
        </p:nvSpPr>
        <p:spPr bwMode="auto">
          <a:xfrm>
            <a:off x="1537721" y="5391491"/>
            <a:ext cx="1419820" cy="578572"/>
          </a:xfrm>
          <a:prstGeom prst="rect">
            <a:avLst/>
          </a:prstGeom>
          <a:solidFill>
            <a:srgbClr val="C5D8F1"/>
          </a:solidFill>
          <a:ln w="25400">
            <a:noFill/>
            <a:miter lim="800000"/>
            <a:headEnd/>
            <a:tailEnd/>
          </a:ln>
          <a:effectLst/>
          <a:extLst/>
        </p:spPr>
        <p:txBody>
          <a:bodyPr wrap="none" lIns="92869" tIns="46434" rIns="92869" bIns="46434" anchor="ctr"/>
          <a:lstStyle>
            <a:lvl1pPr defTabSz="814388">
              <a:defRPr>
                <a:solidFill>
                  <a:schemeClr val="tx1"/>
                </a:solidFill>
                <a:latin typeface="Arial" charset="0"/>
                <a:cs typeface="Arial" charset="0"/>
              </a:defRPr>
            </a:lvl1pPr>
            <a:lvl2pPr marL="406400" defTabSz="814388">
              <a:defRPr>
                <a:solidFill>
                  <a:schemeClr val="tx1"/>
                </a:solidFill>
                <a:latin typeface="Arial" charset="0"/>
                <a:cs typeface="Arial" charset="0"/>
              </a:defRPr>
            </a:lvl2pPr>
            <a:lvl3pPr marL="814388" defTabSz="814388">
              <a:defRPr>
                <a:solidFill>
                  <a:schemeClr val="tx1"/>
                </a:solidFill>
                <a:latin typeface="Arial" charset="0"/>
                <a:cs typeface="Arial" charset="0"/>
              </a:defRPr>
            </a:lvl3pPr>
            <a:lvl4pPr marL="1220788" defTabSz="814388">
              <a:defRPr>
                <a:solidFill>
                  <a:schemeClr val="tx1"/>
                </a:solidFill>
                <a:latin typeface="Arial" charset="0"/>
                <a:cs typeface="Arial" charset="0"/>
              </a:defRPr>
            </a:lvl4pPr>
            <a:lvl5pPr marL="1627188" defTabSz="814388">
              <a:defRPr>
                <a:solidFill>
                  <a:schemeClr val="tx1"/>
                </a:solidFill>
                <a:latin typeface="Arial" charset="0"/>
                <a:cs typeface="Arial" charset="0"/>
              </a:defRPr>
            </a:lvl5pPr>
            <a:lvl6pPr marL="2084388" defTabSz="814388" fontAlgn="base">
              <a:spcBef>
                <a:spcPct val="0"/>
              </a:spcBef>
              <a:spcAft>
                <a:spcPct val="0"/>
              </a:spcAft>
              <a:defRPr>
                <a:solidFill>
                  <a:schemeClr val="tx1"/>
                </a:solidFill>
                <a:latin typeface="Arial" charset="0"/>
                <a:cs typeface="Arial" charset="0"/>
              </a:defRPr>
            </a:lvl6pPr>
            <a:lvl7pPr marL="2541588" defTabSz="814388" fontAlgn="base">
              <a:spcBef>
                <a:spcPct val="0"/>
              </a:spcBef>
              <a:spcAft>
                <a:spcPct val="0"/>
              </a:spcAft>
              <a:defRPr>
                <a:solidFill>
                  <a:schemeClr val="tx1"/>
                </a:solidFill>
                <a:latin typeface="Arial" charset="0"/>
                <a:cs typeface="Arial" charset="0"/>
              </a:defRPr>
            </a:lvl7pPr>
            <a:lvl8pPr marL="2998788" defTabSz="814388" fontAlgn="base">
              <a:spcBef>
                <a:spcPct val="0"/>
              </a:spcBef>
              <a:spcAft>
                <a:spcPct val="0"/>
              </a:spcAft>
              <a:defRPr>
                <a:solidFill>
                  <a:schemeClr val="tx1"/>
                </a:solidFill>
                <a:latin typeface="Arial" charset="0"/>
                <a:cs typeface="Arial" charset="0"/>
              </a:defRPr>
            </a:lvl8pPr>
            <a:lvl9pPr marL="3455988" defTabSz="814388" fontAlgn="base">
              <a:spcBef>
                <a:spcPct val="0"/>
              </a:spcBef>
              <a:spcAft>
                <a:spcPct val="0"/>
              </a:spcAft>
              <a:defRPr>
                <a:solidFill>
                  <a:schemeClr val="tx1"/>
                </a:solidFill>
                <a:latin typeface="Arial" charset="0"/>
                <a:cs typeface="Arial" charset="0"/>
              </a:defRPr>
            </a:lvl9pPr>
          </a:lstStyle>
          <a:p>
            <a:pPr algn="ctr">
              <a:lnSpc>
                <a:spcPct val="100000"/>
              </a:lnSpc>
            </a:pPr>
            <a:r>
              <a:rPr lang="en-US" altLang="en-US" sz="1400"/>
              <a:t>Develop</a:t>
            </a:r>
          </a:p>
          <a:p>
            <a:pPr algn="ctr">
              <a:lnSpc>
                <a:spcPct val="100000"/>
              </a:lnSpc>
            </a:pPr>
            <a:r>
              <a:rPr lang="en-US" altLang="en-US" sz="1400"/>
              <a:t>Product</a:t>
            </a:r>
          </a:p>
        </p:txBody>
      </p:sp>
      <p:sp>
        <p:nvSpPr>
          <p:cNvPr id="69" name="Rectangle 9"/>
          <p:cNvSpPr>
            <a:spLocks noChangeArrowheads="1"/>
          </p:cNvSpPr>
          <p:nvPr/>
        </p:nvSpPr>
        <p:spPr bwMode="auto">
          <a:xfrm>
            <a:off x="3379222" y="5391492"/>
            <a:ext cx="1423464" cy="580430"/>
          </a:xfrm>
          <a:prstGeom prst="rect">
            <a:avLst/>
          </a:prstGeom>
          <a:solidFill>
            <a:srgbClr val="C5D8F1"/>
          </a:solidFill>
          <a:ln w="25400">
            <a:solidFill>
              <a:srgbClr val="FFFFFF"/>
            </a:solidFill>
            <a:miter lim="800000"/>
            <a:headEnd/>
            <a:tailEnd/>
          </a:ln>
          <a:effectLst/>
          <a:extLst/>
        </p:spPr>
        <p:txBody>
          <a:bodyPr wrap="none" lIns="92869" tIns="46434" rIns="92869" bIns="46434" anchor="ctr"/>
          <a:lstStyle>
            <a:lvl1pPr defTabSz="814388">
              <a:defRPr>
                <a:solidFill>
                  <a:schemeClr val="tx1"/>
                </a:solidFill>
                <a:latin typeface="Arial" charset="0"/>
                <a:cs typeface="Arial" charset="0"/>
              </a:defRPr>
            </a:lvl1pPr>
            <a:lvl2pPr marL="406400" defTabSz="814388">
              <a:defRPr>
                <a:solidFill>
                  <a:schemeClr val="tx1"/>
                </a:solidFill>
                <a:latin typeface="Arial" charset="0"/>
                <a:cs typeface="Arial" charset="0"/>
              </a:defRPr>
            </a:lvl2pPr>
            <a:lvl3pPr marL="814388" defTabSz="814388">
              <a:defRPr>
                <a:solidFill>
                  <a:schemeClr val="tx1"/>
                </a:solidFill>
                <a:latin typeface="Arial" charset="0"/>
                <a:cs typeface="Arial" charset="0"/>
              </a:defRPr>
            </a:lvl3pPr>
            <a:lvl4pPr marL="1220788" defTabSz="814388">
              <a:defRPr>
                <a:solidFill>
                  <a:schemeClr val="tx1"/>
                </a:solidFill>
                <a:latin typeface="Arial" charset="0"/>
                <a:cs typeface="Arial" charset="0"/>
              </a:defRPr>
            </a:lvl4pPr>
            <a:lvl5pPr marL="1627188" defTabSz="814388">
              <a:defRPr>
                <a:solidFill>
                  <a:schemeClr val="tx1"/>
                </a:solidFill>
                <a:latin typeface="Arial" charset="0"/>
                <a:cs typeface="Arial" charset="0"/>
              </a:defRPr>
            </a:lvl5pPr>
            <a:lvl6pPr marL="2084388" defTabSz="814388" fontAlgn="base">
              <a:spcBef>
                <a:spcPct val="0"/>
              </a:spcBef>
              <a:spcAft>
                <a:spcPct val="0"/>
              </a:spcAft>
              <a:defRPr>
                <a:solidFill>
                  <a:schemeClr val="tx1"/>
                </a:solidFill>
                <a:latin typeface="Arial" charset="0"/>
                <a:cs typeface="Arial" charset="0"/>
              </a:defRPr>
            </a:lvl6pPr>
            <a:lvl7pPr marL="2541588" defTabSz="814388" fontAlgn="base">
              <a:spcBef>
                <a:spcPct val="0"/>
              </a:spcBef>
              <a:spcAft>
                <a:spcPct val="0"/>
              </a:spcAft>
              <a:defRPr>
                <a:solidFill>
                  <a:schemeClr val="tx1"/>
                </a:solidFill>
                <a:latin typeface="Arial" charset="0"/>
                <a:cs typeface="Arial" charset="0"/>
              </a:defRPr>
            </a:lvl7pPr>
            <a:lvl8pPr marL="2998788" defTabSz="814388" fontAlgn="base">
              <a:spcBef>
                <a:spcPct val="0"/>
              </a:spcBef>
              <a:spcAft>
                <a:spcPct val="0"/>
              </a:spcAft>
              <a:defRPr>
                <a:solidFill>
                  <a:schemeClr val="tx1"/>
                </a:solidFill>
                <a:latin typeface="Arial" charset="0"/>
                <a:cs typeface="Arial" charset="0"/>
              </a:defRPr>
            </a:lvl8pPr>
            <a:lvl9pPr marL="3455988" defTabSz="814388" fontAlgn="base">
              <a:spcBef>
                <a:spcPct val="0"/>
              </a:spcBef>
              <a:spcAft>
                <a:spcPct val="0"/>
              </a:spcAft>
              <a:defRPr>
                <a:solidFill>
                  <a:schemeClr val="tx1"/>
                </a:solidFill>
                <a:latin typeface="Arial" charset="0"/>
                <a:cs typeface="Arial" charset="0"/>
              </a:defRPr>
            </a:lvl9pPr>
          </a:lstStyle>
          <a:p>
            <a:pPr algn="ctr">
              <a:lnSpc>
                <a:spcPct val="100000"/>
              </a:lnSpc>
            </a:pPr>
            <a:r>
              <a:rPr lang="en-US" altLang="en-US" sz="1400" dirty="0"/>
              <a:t>Size, Resource</a:t>
            </a:r>
          </a:p>
          <a:p>
            <a:pPr algn="ctr">
              <a:lnSpc>
                <a:spcPct val="100000"/>
              </a:lnSpc>
            </a:pPr>
            <a:r>
              <a:rPr lang="en-US" altLang="en-US" sz="1400" dirty="0"/>
              <a:t>Schedule Data</a:t>
            </a:r>
          </a:p>
        </p:txBody>
      </p:sp>
      <p:sp>
        <p:nvSpPr>
          <p:cNvPr id="70" name="Rectangle 10"/>
          <p:cNvSpPr>
            <a:spLocks noChangeArrowheads="1"/>
          </p:cNvSpPr>
          <p:nvPr/>
        </p:nvSpPr>
        <p:spPr bwMode="auto">
          <a:xfrm>
            <a:off x="5208022" y="5391492"/>
            <a:ext cx="1039416" cy="577508"/>
          </a:xfrm>
          <a:prstGeom prst="rect">
            <a:avLst/>
          </a:prstGeom>
          <a:solidFill>
            <a:srgbClr val="C5D8F1"/>
          </a:solidFill>
          <a:ln w="25400">
            <a:solidFill>
              <a:srgbClr val="FFFFFF"/>
            </a:solidFill>
            <a:miter lim="800000"/>
            <a:headEnd/>
            <a:tailEnd/>
          </a:ln>
          <a:effectLst/>
          <a:extLst/>
        </p:spPr>
        <p:txBody>
          <a:bodyPr wrap="none" lIns="92869" tIns="46434" rIns="92869" bIns="46434" anchor="ctr"/>
          <a:lstStyle>
            <a:lvl1pPr defTabSz="814388">
              <a:defRPr>
                <a:solidFill>
                  <a:schemeClr val="tx1"/>
                </a:solidFill>
                <a:latin typeface="Arial" charset="0"/>
                <a:cs typeface="Arial" charset="0"/>
              </a:defRPr>
            </a:lvl1pPr>
            <a:lvl2pPr marL="406400" defTabSz="814388">
              <a:defRPr>
                <a:solidFill>
                  <a:schemeClr val="tx1"/>
                </a:solidFill>
                <a:latin typeface="Arial" charset="0"/>
                <a:cs typeface="Arial" charset="0"/>
              </a:defRPr>
            </a:lvl2pPr>
            <a:lvl3pPr marL="814388" defTabSz="814388">
              <a:defRPr>
                <a:solidFill>
                  <a:schemeClr val="tx1"/>
                </a:solidFill>
                <a:latin typeface="Arial" charset="0"/>
                <a:cs typeface="Arial" charset="0"/>
              </a:defRPr>
            </a:lvl3pPr>
            <a:lvl4pPr marL="1220788" defTabSz="814388">
              <a:defRPr>
                <a:solidFill>
                  <a:schemeClr val="tx1"/>
                </a:solidFill>
                <a:latin typeface="Arial" charset="0"/>
                <a:cs typeface="Arial" charset="0"/>
              </a:defRPr>
            </a:lvl4pPr>
            <a:lvl5pPr marL="1627188" defTabSz="814388">
              <a:defRPr>
                <a:solidFill>
                  <a:schemeClr val="tx1"/>
                </a:solidFill>
                <a:latin typeface="Arial" charset="0"/>
                <a:cs typeface="Arial" charset="0"/>
              </a:defRPr>
            </a:lvl5pPr>
            <a:lvl6pPr marL="2084388" defTabSz="814388" fontAlgn="base">
              <a:spcBef>
                <a:spcPct val="0"/>
              </a:spcBef>
              <a:spcAft>
                <a:spcPct val="0"/>
              </a:spcAft>
              <a:defRPr>
                <a:solidFill>
                  <a:schemeClr val="tx1"/>
                </a:solidFill>
                <a:latin typeface="Arial" charset="0"/>
                <a:cs typeface="Arial" charset="0"/>
              </a:defRPr>
            </a:lvl6pPr>
            <a:lvl7pPr marL="2541588" defTabSz="814388" fontAlgn="base">
              <a:spcBef>
                <a:spcPct val="0"/>
              </a:spcBef>
              <a:spcAft>
                <a:spcPct val="0"/>
              </a:spcAft>
              <a:defRPr>
                <a:solidFill>
                  <a:schemeClr val="tx1"/>
                </a:solidFill>
                <a:latin typeface="Arial" charset="0"/>
                <a:cs typeface="Arial" charset="0"/>
              </a:defRPr>
            </a:lvl7pPr>
            <a:lvl8pPr marL="2998788" defTabSz="814388" fontAlgn="base">
              <a:spcBef>
                <a:spcPct val="0"/>
              </a:spcBef>
              <a:spcAft>
                <a:spcPct val="0"/>
              </a:spcAft>
              <a:defRPr>
                <a:solidFill>
                  <a:schemeClr val="tx1"/>
                </a:solidFill>
                <a:latin typeface="Arial" charset="0"/>
                <a:cs typeface="Arial" charset="0"/>
              </a:defRPr>
            </a:lvl8pPr>
            <a:lvl9pPr marL="3455988" defTabSz="814388" fontAlgn="base">
              <a:spcBef>
                <a:spcPct val="0"/>
              </a:spcBef>
              <a:spcAft>
                <a:spcPct val="0"/>
              </a:spcAft>
              <a:defRPr>
                <a:solidFill>
                  <a:schemeClr val="tx1"/>
                </a:solidFill>
                <a:latin typeface="Arial" charset="0"/>
                <a:cs typeface="Arial" charset="0"/>
              </a:defRPr>
            </a:lvl9pPr>
          </a:lstStyle>
          <a:p>
            <a:pPr algn="ctr">
              <a:lnSpc>
                <a:spcPct val="100000"/>
              </a:lnSpc>
            </a:pPr>
            <a:r>
              <a:rPr lang="en-US" altLang="en-US" sz="1400"/>
              <a:t>Process</a:t>
            </a:r>
          </a:p>
          <a:p>
            <a:pPr algn="ctr">
              <a:lnSpc>
                <a:spcPct val="100000"/>
              </a:lnSpc>
            </a:pPr>
            <a:r>
              <a:rPr lang="en-US" altLang="en-US" sz="1400"/>
              <a:t>Analysis</a:t>
            </a:r>
          </a:p>
        </p:txBody>
      </p:sp>
      <p:sp>
        <p:nvSpPr>
          <p:cNvPr id="71" name="Oval 11"/>
          <p:cNvSpPr>
            <a:spLocks noChangeArrowheads="1"/>
          </p:cNvSpPr>
          <p:nvPr/>
        </p:nvSpPr>
        <p:spPr bwMode="auto">
          <a:xfrm>
            <a:off x="3443316" y="4504147"/>
            <a:ext cx="1196721" cy="653582"/>
          </a:xfrm>
          <a:prstGeom prst="ellipse">
            <a:avLst/>
          </a:prstGeom>
          <a:solidFill>
            <a:schemeClr val="accent4">
              <a:lumMod val="60000"/>
              <a:lumOff val="40000"/>
            </a:schemeClr>
          </a:solidFill>
          <a:ln w="25400">
            <a:noFill/>
            <a:round/>
            <a:headEnd/>
            <a:tailEnd/>
          </a:ln>
          <a:effectLst/>
          <a:extLst/>
        </p:spPr>
        <p:txBody>
          <a:bodyPr wrap="none" lIns="92869" tIns="46434" rIns="92869" bIns="46434" anchor="ctr"/>
          <a:lstStyle>
            <a:lvl1pPr defTabSz="814388">
              <a:defRPr>
                <a:solidFill>
                  <a:schemeClr val="tx1"/>
                </a:solidFill>
                <a:latin typeface="Arial" charset="0"/>
                <a:cs typeface="Arial" charset="0"/>
              </a:defRPr>
            </a:lvl1pPr>
            <a:lvl2pPr marL="406400" defTabSz="814388">
              <a:defRPr>
                <a:solidFill>
                  <a:schemeClr val="tx1"/>
                </a:solidFill>
                <a:latin typeface="Arial" charset="0"/>
                <a:cs typeface="Arial" charset="0"/>
              </a:defRPr>
            </a:lvl2pPr>
            <a:lvl3pPr marL="814388" defTabSz="814388">
              <a:defRPr>
                <a:solidFill>
                  <a:schemeClr val="tx1"/>
                </a:solidFill>
                <a:latin typeface="Arial" charset="0"/>
                <a:cs typeface="Arial" charset="0"/>
              </a:defRPr>
            </a:lvl3pPr>
            <a:lvl4pPr marL="1220788" defTabSz="814388">
              <a:defRPr>
                <a:solidFill>
                  <a:schemeClr val="tx1"/>
                </a:solidFill>
                <a:latin typeface="Arial" charset="0"/>
                <a:cs typeface="Arial" charset="0"/>
              </a:defRPr>
            </a:lvl4pPr>
            <a:lvl5pPr marL="1627188" defTabSz="814388">
              <a:defRPr>
                <a:solidFill>
                  <a:schemeClr val="tx1"/>
                </a:solidFill>
                <a:latin typeface="Arial" charset="0"/>
                <a:cs typeface="Arial" charset="0"/>
              </a:defRPr>
            </a:lvl5pPr>
            <a:lvl6pPr marL="2084388" defTabSz="814388" fontAlgn="base">
              <a:spcBef>
                <a:spcPct val="0"/>
              </a:spcBef>
              <a:spcAft>
                <a:spcPct val="0"/>
              </a:spcAft>
              <a:defRPr>
                <a:solidFill>
                  <a:schemeClr val="tx1"/>
                </a:solidFill>
                <a:latin typeface="Arial" charset="0"/>
                <a:cs typeface="Arial" charset="0"/>
              </a:defRPr>
            </a:lvl6pPr>
            <a:lvl7pPr marL="2541588" defTabSz="814388" fontAlgn="base">
              <a:spcBef>
                <a:spcPct val="0"/>
              </a:spcBef>
              <a:spcAft>
                <a:spcPct val="0"/>
              </a:spcAft>
              <a:defRPr>
                <a:solidFill>
                  <a:schemeClr val="tx1"/>
                </a:solidFill>
                <a:latin typeface="Arial" charset="0"/>
                <a:cs typeface="Arial" charset="0"/>
              </a:defRPr>
            </a:lvl7pPr>
            <a:lvl8pPr marL="2998788" defTabSz="814388" fontAlgn="base">
              <a:spcBef>
                <a:spcPct val="0"/>
              </a:spcBef>
              <a:spcAft>
                <a:spcPct val="0"/>
              </a:spcAft>
              <a:defRPr>
                <a:solidFill>
                  <a:schemeClr val="tx1"/>
                </a:solidFill>
                <a:latin typeface="Arial" charset="0"/>
                <a:cs typeface="Arial" charset="0"/>
              </a:defRPr>
            </a:lvl8pPr>
            <a:lvl9pPr marL="3455988" defTabSz="814388" fontAlgn="base">
              <a:spcBef>
                <a:spcPct val="0"/>
              </a:spcBef>
              <a:spcAft>
                <a:spcPct val="0"/>
              </a:spcAft>
              <a:defRPr>
                <a:solidFill>
                  <a:schemeClr val="tx1"/>
                </a:solidFill>
                <a:latin typeface="Arial" charset="0"/>
                <a:cs typeface="Arial" charset="0"/>
              </a:defRPr>
            </a:lvl9pPr>
          </a:lstStyle>
          <a:p>
            <a:pPr algn="ctr">
              <a:lnSpc>
                <a:spcPct val="100000"/>
              </a:lnSpc>
            </a:pPr>
            <a:r>
              <a:rPr lang="en-US" altLang="en-US" sz="1400"/>
              <a:t>Resources</a:t>
            </a:r>
          </a:p>
          <a:p>
            <a:pPr algn="ctr">
              <a:lnSpc>
                <a:spcPct val="100000"/>
              </a:lnSpc>
            </a:pPr>
            <a:r>
              <a:rPr lang="en-US" altLang="en-US" sz="1400"/>
              <a:t>Available</a:t>
            </a:r>
          </a:p>
        </p:txBody>
      </p:sp>
      <p:sp>
        <p:nvSpPr>
          <p:cNvPr id="72" name="Oval 12"/>
          <p:cNvSpPr>
            <a:spLocks noChangeArrowheads="1"/>
          </p:cNvSpPr>
          <p:nvPr/>
        </p:nvSpPr>
        <p:spPr bwMode="auto">
          <a:xfrm>
            <a:off x="3443316" y="3644019"/>
            <a:ext cx="1196721" cy="657225"/>
          </a:xfrm>
          <a:prstGeom prst="ellipse">
            <a:avLst/>
          </a:prstGeom>
          <a:solidFill>
            <a:schemeClr val="accent4">
              <a:lumMod val="60000"/>
              <a:lumOff val="40000"/>
            </a:schemeClr>
          </a:solidFill>
          <a:ln w="25400">
            <a:noFill/>
            <a:round/>
            <a:headEnd/>
            <a:tailEnd/>
          </a:ln>
          <a:effectLst/>
          <a:extLst/>
        </p:spPr>
        <p:txBody>
          <a:bodyPr wrap="none" lIns="92869" tIns="46434" rIns="92869" bIns="46434" anchor="ctr"/>
          <a:lstStyle>
            <a:lvl1pPr defTabSz="814388">
              <a:defRPr>
                <a:solidFill>
                  <a:schemeClr val="tx1"/>
                </a:solidFill>
                <a:latin typeface="Arial" charset="0"/>
                <a:cs typeface="Arial" charset="0"/>
              </a:defRPr>
            </a:lvl1pPr>
            <a:lvl2pPr marL="406400" defTabSz="814388">
              <a:defRPr>
                <a:solidFill>
                  <a:schemeClr val="tx1"/>
                </a:solidFill>
                <a:latin typeface="Arial" charset="0"/>
                <a:cs typeface="Arial" charset="0"/>
              </a:defRPr>
            </a:lvl2pPr>
            <a:lvl3pPr marL="814388" defTabSz="814388">
              <a:defRPr>
                <a:solidFill>
                  <a:schemeClr val="tx1"/>
                </a:solidFill>
                <a:latin typeface="Arial" charset="0"/>
                <a:cs typeface="Arial" charset="0"/>
              </a:defRPr>
            </a:lvl3pPr>
            <a:lvl4pPr marL="1220788" defTabSz="814388">
              <a:defRPr>
                <a:solidFill>
                  <a:schemeClr val="tx1"/>
                </a:solidFill>
                <a:latin typeface="Arial" charset="0"/>
                <a:cs typeface="Arial" charset="0"/>
              </a:defRPr>
            </a:lvl4pPr>
            <a:lvl5pPr marL="1627188" defTabSz="814388">
              <a:defRPr>
                <a:solidFill>
                  <a:schemeClr val="tx1"/>
                </a:solidFill>
                <a:latin typeface="Arial" charset="0"/>
                <a:cs typeface="Arial" charset="0"/>
              </a:defRPr>
            </a:lvl5pPr>
            <a:lvl6pPr marL="2084388" defTabSz="814388" fontAlgn="base">
              <a:spcBef>
                <a:spcPct val="0"/>
              </a:spcBef>
              <a:spcAft>
                <a:spcPct val="0"/>
              </a:spcAft>
              <a:defRPr>
                <a:solidFill>
                  <a:schemeClr val="tx1"/>
                </a:solidFill>
                <a:latin typeface="Arial" charset="0"/>
                <a:cs typeface="Arial" charset="0"/>
              </a:defRPr>
            </a:lvl6pPr>
            <a:lvl7pPr marL="2541588" defTabSz="814388" fontAlgn="base">
              <a:spcBef>
                <a:spcPct val="0"/>
              </a:spcBef>
              <a:spcAft>
                <a:spcPct val="0"/>
              </a:spcAft>
              <a:defRPr>
                <a:solidFill>
                  <a:schemeClr val="tx1"/>
                </a:solidFill>
                <a:latin typeface="Arial" charset="0"/>
                <a:cs typeface="Arial" charset="0"/>
              </a:defRPr>
            </a:lvl7pPr>
            <a:lvl8pPr marL="2998788" defTabSz="814388" fontAlgn="base">
              <a:spcBef>
                <a:spcPct val="0"/>
              </a:spcBef>
              <a:spcAft>
                <a:spcPct val="0"/>
              </a:spcAft>
              <a:defRPr>
                <a:solidFill>
                  <a:schemeClr val="tx1"/>
                </a:solidFill>
                <a:latin typeface="Arial" charset="0"/>
                <a:cs typeface="Arial" charset="0"/>
              </a:defRPr>
            </a:lvl8pPr>
            <a:lvl9pPr marL="3455988" defTabSz="814388" fontAlgn="base">
              <a:spcBef>
                <a:spcPct val="0"/>
              </a:spcBef>
              <a:spcAft>
                <a:spcPct val="0"/>
              </a:spcAft>
              <a:defRPr>
                <a:solidFill>
                  <a:schemeClr val="tx1"/>
                </a:solidFill>
                <a:latin typeface="Arial" charset="0"/>
                <a:cs typeface="Arial" charset="0"/>
              </a:defRPr>
            </a:lvl9pPr>
          </a:lstStyle>
          <a:p>
            <a:pPr algn="ctr">
              <a:lnSpc>
                <a:spcPct val="100000"/>
              </a:lnSpc>
            </a:pPr>
            <a:r>
              <a:rPr lang="en-US" altLang="en-US" sz="1400"/>
              <a:t>Productivity</a:t>
            </a:r>
          </a:p>
          <a:p>
            <a:pPr algn="ctr">
              <a:lnSpc>
                <a:spcPct val="100000"/>
              </a:lnSpc>
            </a:pPr>
            <a:r>
              <a:rPr lang="en-US" altLang="en-US" sz="1400"/>
              <a:t>Database</a:t>
            </a:r>
          </a:p>
        </p:txBody>
      </p:sp>
      <p:sp>
        <p:nvSpPr>
          <p:cNvPr id="73" name="Oval 13"/>
          <p:cNvSpPr>
            <a:spLocks noChangeArrowheads="1"/>
          </p:cNvSpPr>
          <p:nvPr/>
        </p:nvSpPr>
        <p:spPr bwMode="auto">
          <a:xfrm>
            <a:off x="3448817" y="2771192"/>
            <a:ext cx="1191220" cy="657225"/>
          </a:xfrm>
          <a:prstGeom prst="ellipse">
            <a:avLst/>
          </a:prstGeom>
          <a:solidFill>
            <a:schemeClr val="accent4">
              <a:lumMod val="60000"/>
              <a:lumOff val="40000"/>
            </a:schemeClr>
          </a:solidFill>
          <a:ln w="25400">
            <a:noFill/>
            <a:round/>
            <a:headEnd/>
            <a:tailEnd/>
          </a:ln>
          <a:effectLst/>
          <a:extLst/>
        </p:spPr>
        <p:txBody>
          <a:bodyPr wrap="none" lIns="92869" tIns="46434" rIns="92869" bIns="46434" anchor="ctr"/>
          <a:lstStyle>
            <a:lvl1pPr defTabSz="814388">
              <a:defRPr>
                <a:solidFill>
                  <a:schemeClr val="tx1"/>
                </a:solidFill>
                <a:latin typeface="Arial" charset="0"/>
                <a:cs typeface="Arial" charset="0"/>
              </a:defRPr>
            </a:lvl1pPr>
            <a:lvl2pPr marL="406400" defTabSz="814388">
              <a:defRPr>
                <a:solidFill>
                  <a:schemeClr val="tx1"/>
                </a:solidFill>
                <a:latin typeface="Arial" charset="0"/>
                <a:cs typeface="Arial" charset="0"/>
              </a:defRPr>
            </a:lvl2pPr>
            <a:lvl3pPr marL="814388" defTabSz="814388">
              <a:defRPr>
                <a:solidFill>
                  <a:schemeClr val="tx1"/>
                </a:solidFill>
                <a:latin typeface="Arial" charset="0"/>
                <a:cs typeface="Arial" charset="0"/>
              </a:defRPr>
            </a:lvl3pPr>
            <a:lvl4pPr marL="1220788" defTabSz="814388">
              <a:defRPr>
                <a:solidFill>
                  <a:schemeClr val="tx1"/>
                </a:solidFill>
                <a:latin typeface="Arial" charset="0"/>
                <a:cs typeface="Arial" charset="0"/>
              </a:defRPr>
            </a:lvl4pPr>
            <a:lvl5pPr marL="1627188" defTabSz="814388">
              <a:defRPr>
                <a:solidFill>
                  <a:schemeClr val="tx1"/>
                </a:solidFill>
                <a:latin typeface="Arial" charset="0"/>
                <a:cs typeface="Arial" charset="0"/>
              </a:defRPr>
            </a:lvl5pPr>
            <a:lvl6pPr marL="2084388" defTabSz="814388" fontAlgn="base">
              <a:spcBef>
                <a:spcPct val="0"/>
              </a:spcBef>
              <a:spcAft>
                <a:spcPct val="0"/>
              </a:spcAft>
              <a:defRPr>
                <a:solidFill>
                  <a:schemeClr val="tx1"/>
                </a:solidFill>
                <a:latin typeface="Arial" charset="0"/>
                <a:cs typeface="Arial" charset="0"/>
              </a:defRPr>
            </a:lvl6pPr>
            <a:lvl7pPr marL="2541588" defTabSz="814388" fontAlgn="base">
              <a:spcBef>
                <a:spcPct val="0"/>
              </a:spcBef>
              <a:spcAft>
                <a:spcPct val="0"/>
              </a:spcAft>
              <a:defRPr>
                <a:solidFill>
                  <a:schemeClr val="tx1"/>
                </a:solidFill>
                <a:latin typeface="Arial" charset="0"/>
                <a:cs typeface="Arial" charset="0"/>
              </a:defRPr>
            </a:lvl7pPr>
            <a:lvl8pPr marL="2998788" defTabSz="814388" fontAlgn="base">
              <a:spcBef>
                <a:spcPct val="0"/>
              </a:spcBef>
              <a:spcAft>
                <a:spcPct val="0"/>
              </a:spcAft>
              <a:defRPr>
                <a:solidFill>
                  <a:schemeClr val="tx1"/>
                </a:solidFill>
                <a:latin typeface="Arial" charset="0"/>
                <a:cs typeface="Arial" charset="0"/>
              </a:defRPr>
            </a:lvl8pPr>
            <a:lvl9pPr marL="3455988" defTabSz="814388" fontAlgn="base">
              <a:spcBef>
                <a:spcPct val="0"/>
              </a:spcBef>
              <a:spcAft>
                <a:spcPct val="0"/>
              </a:spcAft>
              <a:defRPr>
                <a:solidFill>
                  <a:schemeClr val="tx1"/>
                </a:solidFill>
                <a:latin typeface="Arial" charset="0"/>
                <a:cs typeface="Arial" charset="0"/>
              </a:defRPr>
            </a:lvl9pPr>
          </a:lstStyle>
          <a:p>
            <a:pPr algn="ctr">
              <a:lnSpc>
                <a:spcPct val="100000"/>
              </a:lnSpc>
            </a:pPr>
            <a:r>
              <a:rPr lang="en-US" altLang="en-US" sz="1400" dirty="0"/>
              <a:t>Size</a:t>
            </a:r>
          </a:p>
          <a:p>
            <a:pPr algn="ctr">
              <a:lnSpc>
                <a:spcPct val="100000"/>
              </a:lnSpc>
            </a:pPr>
            <a:r>
              <a:rPr lang="en-US" altLang="en-US" sz="1400" dirty="0"/>
              <a:t>Database</a:t>
            </a:r>
          </a:p>
        </p:txBody>
      </p:sp>
      <p:sp>
        <p:nvSpPr>
          <p:cNvPr id="74" name="Line 14"/>
          <p:cNvSpPr>
            <a:spLocks noChangeShapeType="1"/>
          </p:cNvSpPr>
          <p:nvPr/>
        </p:nvSpPr>
        <p:spPr bwMode="auto">
          <a:xfrm>
            <a:off x="1104536" y="1357165"/>
            <a:ext cx="438544" cy="0"/>
          </a:xfrm>
          <a:prstGeom prst="line">
            <a:avLst/>
          </a:prstGeom>
          <a:noFill/>
          <a:ln w="28575" cmpd="sng">
            <a:solidFill>
              <a:srgbClr val="000000"/>
            </a:solidFill>
            <a:round/>
            <a:headEnd/>
            <a:tailEnd type="triangle"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102870" tIns="51435" rIns="102870" bIns="51435"/>
          <a:lstStyle/>
          <a:p>
            <a:endParaRPr lang="en-US"/>
          </a:p>
        </p:txBody>
      </p:sp>
      <p:sp>
        <p:nvSpPr>
          <p:cNvPr id="78" name="Line 18"/>
          <p:cNvSpPr>
            <a:spLocks noChangeShapeType="1"/>
          </p:cNvSpPr>
          <p:nvPr/>
        </p:nvSpPr>
        <p:spPr bwMode="auto">
          <a:xfrm flipV="1">
            <a:off x="5715028" y="3082925"/>
            <a:ext cx="0" cy="2317750"/>
          </a:xfrm>
          <a:prstGeom prst="line">
            <a:avLst/>
          </a:prstGeom>
          <a:noFill/>
          <a:ln w="28575" cmpd="sng">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102870" tIns="51435" rIns="102870" bIns="51435"/>
          <a:lstStyle/>
          <a:p>
            <a:endParaRPr lang="en-US"/>
          </a:p>
        </p:txBody>
      </p:sp>
      <p:sp>
        <p:nvSpPr>
          <p:cNvPr id="89" name="Rectangle 29"/>
          <p:cNvSpPr>
            <a:spLocks noChangeArrowheads="1"/>
          </p:cNvSpPr>
          <p:nvPr/>
        </p:nvSpPr>
        <p:spPr bwMode="auto">
          <a:xfrm>
            <a:off x="384006" y="4976579"/>
            <a:ext cx="835165" cy="524662"/>
          </a:xfrm>
          <a:prstGeom prst="rect">
            <a:avLst/>
          </a:prstGeom>
          <a:noFill/>
          <a:ln>
            <a:noFill/>
          </a:ln>
          <a:effectLst/>
          <a:extLst>
            <a:ext uri="{909E8E84-426E-40dd-AFC4-6F175D3DCCD1}">
              <a14:hiddenFill xmlns="" xmlns:a14="http://schemas.microsoft.com/office/drawing/2010/main">
                <a:solidFill>
                  <a:srgbClr val="8988B2"/>
                </a:solidFill>
              </a14:hiddenFill>
            </a:ext>
            <a:ext uri="{91240B29-F687-4f45-9708-019B960494DF}">
              <a14:hiddenLine xmlns="" xmlns:a14="http://schemas.microsoft.com/office/drawing/2010/main" w="12700">
                <a:solidFill>
                  <a:schemeClr val="folHlink"/>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92869" tIns="46434" rIns="92869" bIns="46434">
            <a:spAutoFit/>
          </a:bodyPr>
          <a:lstStyle>
            <a:lvl1pPr defTabSz="814388">
              <a:defRPr>
                <a:solidFill>
                  <a:schemeClr val="tx1"/>
                </a:solidFill>
                <a:latin typeface="Arial" charset="0"/>
                <a:cs typeface="Arial" charset="0"/>
              </a:defRPr>
            </a:lvl1pPr>
            <a:lvl2pPr marL="406400" defTabSz="814388">
              <a:defRPr>
                <a:solidFill>
                  <a:schemeClr val="tx1"/>
                </a:solidFill>
                <a:latin typeface="Arial" charset="0"/>
                <a:cs typeface="Arial" charset="0"/>
              </a:defRPr>
            </a:lvl2pPr>
            <a:lvl3pPr marL="814388" defTabSz="814388">
              <a:defRPr>
                <a:solidFill>
                  <a:schemeClr val="tx1"/>
                </a:solidFill>
                <a:latin typeface="Arial" charset="0"/>
                <a:cs typeface="Arial" charset="0"/>
              </a:defRPr>
            </a:lvl3pPr>
            <a:lvl4pPr marL="1220788" defTabSz="814388">
              <a:defRPr>
                <a:solidFill>
                  <a:schemeClr val="tx1"/>
                </a:solidFill>
                <a:latin typeface="Arial" charset="0"/>
                <a:cs typeface="Arial" charset="0"/>
              </a:defRPr>
            </a:lvl4pPr>
            <a:lvl5pPr marL="1627188" defTabSz="814388">
              <a:defRPr>
                <a:solidFill>
                  <a:schemeClr val="tx1"/>
                </a:solidFill>
                <a:latin typeface="Arial" charset="0"/>
                <a:cs typeface="Arial" charset="0"/>
              </a:defRPr>
            </a:lvl5pPr>
            <a:lvl6pPr marL="2084388" defTabSz="814388" fontAlgn="base">
              <a:spcBef>
                <a:spcPct val="0"/>
              </a:spcBef>
              <a:spcAft>
                <a:spcPct val="0"/>
              </a:spcAft>
              <a:defRPr>
                <a:solidFill>
                  <a:schemeClr val="tx1"/>
                </a:solidFill>
                <a:latin typeface="Arial" charset="0"/>
                <a:cs typeface="Arial" charset="0"/>
              </a:defRPr>
            </a:lvl6pPr>
            <a:lvl7pPr marL="2541588" defTabSz="814388" fontAlgn="base">
              <a:spcBef>
                <a:spcPct val="0"/>
              </a:spcBef>
              <a:spcAft>
                <a:spcPct val="0"/>
              </a:spcAft>
              <a:defRPr>
                <a:solidFill>
                  <a:schemeClr val="tx1"/>
                </a:solidFill>
                <a:latin typeface="Arial" charset="0"/>
                <a:cs typeface="Arial" charset="0"/>
              </a:defRPr>
            </a:lvl7pPr>
            <a:lvl8pPr marL="2998788" defTabSz="814388" fontAlgn="base">
              <a:spcBef>
                <a:spcPct val="0"/>
              </a:spcBef>
              <a:spcAft>
                <a:spcPct val="0"/>
              </a:spcAft>
              <a:defRPr>
                <a:solidFill>
                  <a:schemeClr val="tx1"/>
                </a:solidFill>
                <a:latin typeface="Arial" charset="0"/>
                <a:cs typeface="Arial" charset="0"/>
              </a:defRPr>
            </a:lvl8pPr>
            <a:lvl9pPr marL="3455988" defTabSz="814388" fontAlgn="base">
              <a:spcBef>
                <a:spcPct val="0"/>
              </a:spcBef>
              <a:spcAft>
                <a:spcPct val="0"/>
              </a:spcAft>
              <a:defRPr>
                <a:solidFill>
                  <a:schemeClr val="tx1"/>
                </a:solidFill>
                <a:latin typeface="Arial" charset="0"/>
                <a:cs typeface="Arial" charset="0"/>
              </a:defRPr>
            </a:lvl9pPr>
          </a:lstStyle>
          <a:p>
            <a:pPr>
              <a:lnSpc>
                <a:spcPct val="100000"/>
              </a:lnSpc>
            </a:pPr>
            <a:r>
              <a:rPr lang="en-US" altLang="en-US" sz="1400" dirty="0"/>
              <a:t>Product</a:t>
            </a:r>
          </a:p>
          <a:p>
            <a:pPr>
              <a:lnSpc>
                <a:spcPct val="100000"/>
              </a:lnSpc>
            </a:pPr>
            <a:r>
              <a:rPr lang="en-US" altLang="en-US" sz="1400" dirty="0"/>
              <a:t>Delivery</a:t>
            </a:r>
          </a:p>
        </p:txBody>
      </p:sp>
      <p:sp>
        <p:nvSpPr>
          <p:cNvPr id="90" name="Rectangle 30"/>
          <p:cNvSpPr>
            <a:spLocks noChangeArrowheads="1"/>
          </p:cNvSpPr>
          <p:nvPr/>
        </p:nvSpPr>
        <p:spPr bwMode="auto">
          <a:xfrm>
            <a:off x="6327605" y="4934607"/>
            <a:ext cx="866969" cy="524662"/>
          </a:xfrm>
          <a:prstGeom prst="rect">
            <a:avLst/>
          </a:prstGeom>
          <a:noFill/>
          <a:ln>
            <a:noFill/>
          </a:ln>
          <a:effectLst/>
          <a:extLst>
            <a:ext uri="{909E8E84-426E-40dd-AFC4-6F175D3DCCD1}">
              <a14:hiddenFill xmlns="" xmlns:a14="http://schemas.microsoft.com/office/drawing/2010/main">
                <a:solidFill>
                  <a:srgbClr val="8988B2"/>
                </a:solidFill>
              </a14:hiddenFill>
            </a:ext>
            <a:ext uri="{91240B29-F687-4f45-9708-019B960494DF}">
              <a14:hiddenLine xmlns="" xmlns:a14="http://schemas.microsoft.com/office/drawing/2010/main" w="12700">
                <a:solidFill>
                  <a:schemeClr val="folHlink"/>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92869" tIns="46434" rIns="92869" bIns="46434">
            <a:spAutoFit/>
          </a:bodyPr>
          <a:lstStyle>
            <a:lvl1pPr defTabSz="814388">
              <a:defRPr>
                <a:solidFill>
                  <a:schemeClr val="tx1"/>
                </a:solidFill>
                <a:latin typeface="Arial" charset="0"/>
                <a:cs typeface="Arial" charset="0"/>
              </a:defRPr>
            </a:lvl1pPr>
            <a:lvl2pPr marL="406400" defTabSz="814388">
              <a:defRPr>
                <a:solidFill>
                  <a:schemeClr val="tx1"/>
                </a:solidFill>
                <a:latin typeface="Arial" charset="0"/>
                <a:cs typeface="Arial" charset="0"/>
              </a:defRPr>
            </a:lvl2pPr>
            <a:lvl3pPr marL="814388" defTabSz="814388">
              <a:defRPr>
                <a:solidFill>
                  <a:schemeClr val="tx1"/>
                </a:solidFill>
                <a:latin typeface="Arial" charset="0"/>
                <a:cs typeface="Arial" charset="0"/>
              </a:defRPr>
            </a:lvl3pPr>
            <a:lvl4pPr marL="1220788" defTabSz="814388">
              <a:defRPr>
                <a:solidFill>
                  <a:schemeClr val="tx1"/>
                </a:solidFill>
                <a:latin typeface="Arial" charset="0"/>
                <a:cs typeface="Arial" charset="0"/>
              </a:defRPr>
            </a:lvl4pPr>
            <a:lvl5pPr marL="1627188" defTabSz="814388">
              <a:defRPr>
                <a:solidFill>
                  <a:schemeClr val="tx1"/>
                </a:solidFill>
                <a:latin typeface="Arial" charset="0"/>
                <a:cs typeface="Arial" charset="0"/>
              </a:defRPr>
            </a:lvl5pPr>
            <a:lvl6pPr marL="2084388" defTabSz="814388" fontAlgn="base">
              <a:spcBef>
                <a:spcPct val="0"/>
              </a:spcBef>
              <a:spcAft>
                <a:spcPct val="0"/>
              </a:spcAft>
              <a:defRPr>
                <a:solidFill>
                  <a:schemeClr val="tx1"/>
                </a:solidFill>
                <a:latin typeface="Arial" charset="0"/>
                <a:cs typeface="Arial" charset="0"/>
              </a:defRPr>
            </a:lvl6pPr>
            <a:lvl7pPr marL="2541588" defTabSz="814388" fontAlgn="base">
              <a:spcBef>
                <a:spcPct val="0"/>
              </a:spcBef>
              <a:spcAft>
                <a:spcPct val="0"/>
              </a:spcAft>
              <a:defRPr>
                <a:solidFill>
                  <a:schemeClr val="tx1"/>
                </a:solidFill>
                <a:latin typeface="Arial" charset="0"/>
                <a:cs typeface="Arial" charset="0"/>
              </a:defRPr>
            </a:lvl7pPr>
            <a:lvl8pPr marL="2998788" defTabSz="814388" fontAlgn="base">
              <a:spcBef>
                <a:spcPct val="0"/>
              </a:spcBef>
              <a:spcAft>
                <a:spcPct val="0"/>
              </a:spcAft>
              <a:defRPr>
                <a:solidFill>
                  <a:schemeClr val="tx1"/>
                </a:solidFill>
                <a:latin typeface="Arial" charset="0"/>
                <a:cs typeface="Arial" charset="0"/>
              </a:defRPr>
            </a:lvl8pPr>
            <a:lvl9pPr marL="3455988" defTabSz="814388" fontAlgn="base">
              <a:spcBef>
                <a:spcPct val="0"/>
              </a:spcBef>
              <a:spcAft>
                <a:spcPct val="0"/>
              </a:spcAft>
              <a:defRPr>
                <a:solidFill>
                  <a:schemeClr val="tx1"/>
                </a:solidFill>
                <a:latin typeface="Arial" charset="0"/>
                <a:cs typeface="Arial" charset="0"/>
              </a:defRPr>
            </a:lvl9pPr>
          </a:lstStyle>
          <a:p>
            <a:pPr>
              <a:lnSpc>
                <a:spcPct val="100000"/>
              </a:lnSpc>
            </a:pPr>
            <a:r>
              <a:rPr lang="en-US" altLang="en-US" sz="1400" dirty="0"/>
              <a:t>Tracking</a:t>
            </a:r>
          </a:p>
          <a:p>
            <a:pPr>
              <a:lnSpc>
                <a:spcPct val="100000"/>
              </a:lnSpc>
            </a:pPr>
            <a:r>
              <a:rPr lang="en-US" altLang="en-US" sz="1400" dirty="0"/>
              <a:t>Reports</a:t>
            </a:r>
          </a:p>
        </p:txBody>
      </p:sp>
      <p:sp>
        <p:nvSpPr>
          <p:cNvPr id="93" name="Line 14"/>
          <p:cNvSpPr>
            <a:spLocks noChangeShapeType="1"/>
          </p:cNvSpPr>
          <p:nvPr/>
        </p:nvSpPr>
        <p:spPr bwMode="auto">
          <a:xfrm>
            <a:off x="2247930" y="1651000"/>
            <a:ext cx="0" cy="277665"/>
          </a:xfrm>
          <a:prstGeom prst="line">
            <a:avLst/>
          </a:prstGeom>
          <a:noFill/>
          <a:ln w="28575" cmpd="sng">
            <a:solidFill>
              <a:srgbClr val="000000"/>
            </a:solidFill>
            <a:round/>
            <a:headEnd/>
            <a:tailEnd type="triangle"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102870" tIns="51435" rIns="102870" bIns="51435"/>
          <a:lstStyle/>
          <a:p>
            <a:endParaRPr lang="en-US"/>
          </a:p>
        </p:txBody>
      </p:sp>
      <p:sp>
        <p:nvSpPr>
          <p:cNvPr id="94" name="Line 14"/>
          <p:cNvSpPr>
            <a:spLocks noChangeShapeType="1"/>
          </p:cNvSpPr>
          <p:nvPr/>
        </p:nvSpPr>
        <p:spPr bwMode="auto">
          <a:xfrm>
            <a:off x="2247930" y="2520950"/>
            <a:ext cx="0" cy="277665"/>
          </a:xfrm>
          <a:prstGeom prst="line">
            <a:avLst/>
          </a:prstGeom>
          <a:noFill/>
          <a:ln w="28575" cmpd="sng">
            <a:solidFill>
              <a:srgbClr val="000000"/>
            </a:solidFill>
            <a:round/>
            <a:headEnd/>
            <a:tailEnd type="triangle"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102870" tIns="51435" rIns="102870" bIns="51435"/>
          <a:lstStyle/>
          <a:p>
            <a:endParaRPr lang="en-US"/>
          </a:p>
        </p:txBody>
      </p:sp>
      <p:sp>
        <p:nvSpPr>
          <p:cNvPr id="95" name="Line 14"/>
          <p:cNvSpPr>
            <a:spLocks noChangeShapeType="1"/>
          </p:cNvSpPr>
          <p:nvPr/>
        </p:nvSpPr>
        <p:spPr bwMode="auto">
          <a:xfrm>
            <a:off x="2247930" y="3390900"/>
            <a:ext cx="0" cy="277665"/>
          </a:xfrm>
          <a:prstGeom prst="line">
            <a:avLst/>
          </a:prstGeom>
          <a:noFill/>
          <a:ln w="28575" cmpd="sng">
            <a:solidFill>
              <a:srgbClr val="000000"/>
            </a:solidFill>
            <a:round/>
            <a:headEnd/>
            <a:tailEnd type="triangle"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102870" tIns="51435" rIns="102870" bIns="51435"/>
          <a:lstStyle/>
          <a:p>
            <a:endParaRPr lang="en-US"/>
          </a:p>
        </p:txBody>
      </p:sp>
      <p:sp>
        <p:nvSpPr>
          <p:cNvPr id="96" name="Line 14"/>
          <p:cNvSpPr>
            <a:spLocks noChangeShapeType="1"/>
          </p:cNvSpPr>
          <p:nvPr/>
        </p:nvSpPr>
        <p:spPr bwMode="auto">
          <a:xfrm>
            <a:off x="2247930" y="4254500"/>
            <a:ext cx="0" cy="277665"/>
          </a:xfrm>
          <a:prstGeom prst="line">
            <a:avLst/>
          </a:prstGeom>
          <a:noFill/>
          <a:ln w="28575" cmpd="sng">
            <a:solidFill>
              <a:srgbClr val="000000"/>
            </a:solidFill>
            <a:round/>
            <a:headEnd/>
            <a:tailEnd type="triangle"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102870" tIns="51435" rIns="102870" bIns="51435"/>
          <a:lstStyle/>
          <a:p>
            <a:endParaRPr lang="en-US"/>
          </a:p>
        </p:txBody>
      </p:sp>
      <p:sp>
        <p:nvSpPr>
          <p:cNvPr id="97" name="Line 14"/>
          <p:cNvSpPr>
            <a:spLocks noChangeShapeType="1"/>
          </p:cNvSpPr>
          <p:nvPr/>
        </p:nvSpPr>
        <p:spPr bwMode="auto">
          <a:xfrm>
            <a:off x="2247930" y="5111750"/>
            <a:ext cx="0" cy="277665"/>
          </a:xfrm>
          <a:prstGeom prst="line">
            <a:avLst/>
          </a:prstGeom>
          <a:noFill/>
          <a:ln w="28575" cmpd="sng">
            <a:solidFill>
              <a:srgbClr val="000000"/>
            </a:solidFill>
            <a:round/>
            <a:headEnd/>
            <a:tailEnd type="triangle"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102870" tIns="51435" rIns="102870" bIns="51435"/>
          <a:lstStyle/>
          <a:p>
            <a:endParaRPr lang="en-US"/>
          </a:p>
        </p:txBody>
      </p:sp>
      <p:sp>
        <p:nvSpPr>
          <p:cNvPr id="100" name="Line 14"/>
          <p:cNvSpPr>
            <a:spLocks noChangeShapeType="1"/>
          </p:cNvSpPr>
          <p:nvPr/>
        </p:nvSpPr>
        <p:spPr bwMode="auto">
          <a:xfrm>
            <a:off x="2965086" y="5681515"/>
            <a:ext cx="438544" cy="0"/>
          </a:xfrm>
          <a:prstGeom prst="line">
            <a:avLst/>
          </a:prstGeom>
          <a:noFill/>
          <a:ln w="28575" cmpd="sng">
            <a:solidFill>
              <a:srgbClr val="000000"/>
            </a:solidFill>
            <a:round/>
            <a:headEnd/>
            <a:tailEnd type="triangle"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102870" tIns="51435" rIns="102870" bIns="51435"/>
          <a:lstStyle/>
          <a:p>
            <a:endParaRPr lang="en-US"/>
          </a:p>
        </p:txBody>
      </p:sp>
      <p:sp>
        <p:nvSpPr>
          <p:cNvPr id="101" name="Line 14"/>
          <p:cNvSpPr>
            <a:spLocks noChangeShapeType="1"/>
          </p:cNvSpPr>
          <p:nvPr/>
        </p:nvSpPr>
        <p:spPr bwMode="auto">
          <a:xfrm>
            <a:off x="4787536" y="5681515"/>
            <a:ext cx="438544" cy="0"/>
          </a:xfrm>
          <a:prstGeom prst="line">
            <a:avLst/>
          </a:prstGeom>
          <a:noFill/>
          <a:ln w="28575" cmpd="sng">
            <a:solidFill>
              <a:srgbClr val="000000"/>
            </a:solidFill>
            <a:round/>
            <a:headEnd/>
            <a:tailEnd type="triangle"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102870" tIns="51435" rIns="102870" bIns="51435"/>
          <a:lstStyle/>
          <a:p>
            <a:endParaRPr lang="en-US"/>
          </a:p>
        </p:txBody>
      </p:sp>
      <p:sp>
        <p:nvSpPr>
          <p:cNvPr id="103" name="Line 14"/>
          <p:cNvSpPr>
            <a:spLocks noChangeShapeType="1"/>
          </p:cNvSpPr>
          <p:nvPr/>
        </p:nvSpPr>
        <p:spPr bwMode="auto">
          <a:xfrm>
            <a:off x="6228986" y="5681515"/>
            <a:ext cx="438544" cy="0"/>
          </a:xfrm>
          <a:prstGeom prst="line">
            <a:avLst/>
          </a:prstGeom>
          <a:noFill/>
          <a:ln w="28575" cmpd="sng">
            <a:solidFill>
              <a:srgbClr val="000000"/>
            </a:solidFill>
            <a:round/>
            <a:headEnd/>
            <a:tailEnd type="triangle"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102870" tIns="51435" rIns="102870" bIns="51435"/>
          <a:lstStyle/>
          <a:p>
            <a:endParaRPr lang="en-US"/>
          </a:p>
        </p:txBody>
      </p:sp>
      <p:sp>
        <p:nvSpPr>
          <p:cNvPr id="105" name="Line 14"/>
          <p:cNvSpPr>
            <a:spLocks noChangeShapeType="1"/>
          </p:cNvSpPr>
          <p:nvPr/>
        </p:nvSpPr>
        <p:spPr bwMode="auto">
          <a:xfrm flipH="1">
            <a:off x="949718" y="5662465"/>
            <a:ext cx="586981" cy="0"/>
          </a:xfrm>
          <a:prstGeom prst="line">
            <a:avLst/>
          </a:prstGeom>
          <a:noFill/>
          <a:ln w="28575" cmpd="sng">
            <a:solidFill>
              <a:srgbClr val="000000"/>
            </a:solidFill>
            <a:round/>
            <a:headEnd/>
            <a:tailEnd type="triangle"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102870" tIns="51435" rIns="102870" bIns="51435"/>
          <a:lstStyle/>
          <a:p>
            <a:endParaRPr lang="en-US"/>
          </a:p>
        </p:txBody>
      </p:sp>
      <p:sp>
        <p:nvSpPr>
          <p:cNvPr id="107" name="Line 14"/>
          <p:cNvSpPr>
            <a:spLocks noChangeShapeType="1"/>
          </p:cNvSpPr>
          <p:nvPr/>
        </p:nvSpPr>
        <p:spPr bwMode="auto">
          <a:xfrm flipH="1">
            <a:off x="2949968" y="3097065"/>
            <a:ext cx="485382" cy="0"/>
          </a:xfrm>
          <a:prstGeom prst="line">
            <a:avLst/>
          </a:prstGeom>
          <a:noFill/>
          <a:ln w="28575" cmpd="sng">
            <a:solidFill>
              <a:srgbClr val="000000"/>
            </a:solidFill>
            <a:round/>
            <a:headEnd/>
            <a:tailEnd type="triangle"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102870" tIns="51435" rIns="102870" bIns="51435"/>
          <a:lstStyle/>
          <a:p>
            <a:endParaRPr lang="en-US"/>
          </a:p>
        </p:txBody>
      </p:sp>
      <p:sp>
        <p:nvSpPr>
          <p:cNvPr id="109" name="Line 14"/>
          <p:cNvSpPr>
            <a:spLocks noChangeShapeType="1"/>
          </p:cNvSpPr>
          <p:nvPr/>
        </p:nvSpPr>
        <p:spPr bwMode="auto">
          <a:xfrm flipH="1">
            <a:off x="2949968" y="3973365"/>
            <a:ext cx="485382" cy="0"/>
          </a:xfrm>
          <a:prstGeom prst="line">
            <a:avLst/>
          </a:prstGeom>
          <a:noFill/>
          <a:ln w="28575" cmpd="sng">
            <a:solidFill>
              <a:srgbClr val="000000"/>
            </a:solidFill>
            <a:round/>
            <a:headEnd/>
            <a:tailEnd type="triangle"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102870" tIns="51435" rIns="102870" bIns="51435"/>
          <a:lstStyle/>
          <a:p>
            <a:endParaRPr lang="en-US"/>
          </a:p>
        </p:txBody>
      </p:sp>
      <p:sp>
        <p:nvSpPr>
          <p:cNvPr id="110" name="Line 14"/>
          <p:cNvSpPr>
            <a:spLocks noChangeShapeType="1"/>
          </p:cNvSpPr>
          <p:nvPr/>
        </p:nvSpPr>
        <p:spPr bwMode="auto">
          <a:xfrm flipH="1">
            <a:off x="2949968" y="4836965"/>
            <a:ext cx="485382" cy="0"/>
          </a:xfrm>
          <a:prstGeom prst="line">
            <a:avLst/>
          </a:prstGeom>
          <a:noFill/>
          <a:ln w="28575" cmpd="sng">
            <a:solidFill>
              <a:srgbClr val="000000"/>
            </a:solidFill>
            <a:round/>
            <a:headEnd/>
            <a:tailEnd type="triangle"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102870" tIns="51435" rIns="102870" bIns="51435"/>
          <a:lstStyle/>
          <a:p>
            <a:endParaRPr lang="en-US"/>
          </a:p>
        </p:txBody>
      </p:sp>
      <p:sp>
        <p:nvSpPr>
          <p:cNvPr id="111" name="Line 14"/>
          <p:cNvSpPr>
            <a:spLocks noChangeShapeType="1"/>
          </p:cNvSpPr>
          <p:nvPr/>
        </p:nvSpPr>
        <p:spPr bwMode="auto">
          <a:xfrm flipH="1">
            <a:off x="4651768" y="3097065"/>
            <a:ext cx="1069582" cy="0"/>
          </a:xfrm>
          <a:prstGeom prst="line">
            <a:avLst/>
          </a:prstGeom>
          <a:noFill/>
          <a:ln w="28575" cmpd="sng">
            <a:solidFill>
              <a:srgbClr val="000000"/>
            </a:solidFill>
            <a:round/>
            <a:headEnd/>
            <a:tailEnd type="triangle"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102870" tIns="51435" rIns="102870" bIns="51435"/>
          <a:lstStyle/>
          <a:p>
            <a:endParaRPr lang="en-US"/>
          </a:p>
        </p:txBody>
      </p:sp>
      <p:sp>
        <p:nvSpPr>
          <p:cNvPr id="112" name="Line 14"/>
          <p:cNvSpPr>
            <a:spLocks noChangeShapeType="1"/>
          </p:cNvSpPr>
          <p:nvPr/>
        </p:nvSpPr>
        <p:spPr bwMode="auto">
          <a:xfrm flipH="1">
            <a:off x="4651768" y="3960665"/>
            <a:ext cx="1069582" cy="0"/>
          </a:xfrm>
          <a:prstGeom prst="line">
            <a:avLst/>
          </a:prstGeom>
          <a:noFill/>
          <a:ln w="28575" cmpd="sng">
            <a:solidFill>
              <a:srgbClr val="000000"/>
            </a:solidFill>
            <a:round/>
            <a:headEnd/>
            <a:tailEnd type="triangle"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102870" tIns="51435" rIns="102870" bIns="51435"/>
          <a:lstStyle/>
          <a:p>
            <a:endParaRPr lang="en-US"/>
          </a:p>
        </p:txBody>
      </p:sp>
      <p:sp>
        <p:nvSpPr>
          <p:cNvPr id="113" name="Line 14"/>
          <p:cNvSpPr>
            <a:spLocks noChangeShapeType="1"/>
          </p:cNvSpPr>
          <p:nvPr/>
        </p:nvSpPr>
        <p:spPr bwMode="auto">
          <a:xfrm flipH="1">
            <a:off x="4651768" y="4836965"/>
            <a:ext cx="1069582" cy="0"/>
          </a:xfrm>
          <a:prstGeom prst="line">
            <a:avLst/>
          </a:prstGeom>
          <a:noFill/>
          <a:ln w="28575" cmpd="sng">
            <a:solidFill>
              <a:srgbClr val="000000"/>
            </a:solidFill>
            <a:round/>
            <a:headEnd/>
            <a:tailEnd type="triangle"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102870" tIns="51435" rIns="102870" bIns="51435"/>
          <a:lstStyle/>
          <a:p>
            <a:endParaRPr lang="en-US"/>
          </a:p>
        </p:txBody>
      </p:sp>
    </p:spTree>
    <p:extLst>
      <p:ext uri="{BB962C8B-B14F-4D97-AF65-F5344CB8AC3E}">
        <p14:creationId xmlns:p14="http://schemas.microsoft.com/office/powerpoint/2010/main" val="1817558569"/>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noFill/>
          <a:ln/>
        </p:spPr>
        <p:txBody>
          <a:bodyPr/>
          <a:lstStyle/>
          <a:p>
            <a:r>
              <a:rPr lang="en-US" altLang="en-US" dirty="0"/>
              <a:t>The SEI Size Measurement Framework</a:t>
            </a:r>
          </a:p>
        </p:txBody>
      </p:sp>
      <p:sp>
        <p:nvSpPr>
          <p:cNvPr id="27651" name="Rectangle 3"/>
          <p:cNvSpPr>
            <a:spLocks noGrp="1" noChangeArrowheads="1"/>
          </p:cNvSpPr>
          <p:nvPr>
            <p:ph idx="1"/>
          </p:nvPr>
        </p:nvSpPr>
        <p:spPr>
          <a:noFill/>
          <a:ln/>
        </p:spPr>
        <p:txBody>
          <a:bodyPr>
            <a:normAutofit/>
          </a:bodyPr>
          <a:lstStyle/>
          <a:p>
            <a:r>
              <a:rPr lang="en-US" altLang="en-US" dirty="0"/>
              <a:t>There are many ways to measure size, for example:</a:t>
            </a:r>
          </a:p>
          <a:p>
            <a:pPr marL="342900" indent="-173736">
              <a:spcBef>
                <a:spcPts val="500"/>
              </a:spcBef>
              <a:buFont typeface="Arial" panose="020B0604020202020204" pitchFamily="34" charset="0"/>
              <a:buChar char="•"/>
            </a:pPr>
            <a:r>
              <a:rPr lang="en-US" altLang="en-US" dirty="0"/>
              <a:t>physical, effective, and logical lines of code (LOC)</a:t>
            </a:r>
          </a:p>
          <a:p>
            <a:pPr marL="342900" indent="-173736">
              <a:spcBef>
                <a:spcPts val="500"/>
              </a:spcBef>
              <a:buFont typeface="Arial" panose="020B0604020202020204" pitchFamily="34" charset="0"/>
              <a:buChar char="•"/>
            </a:pPr>
            <a:r>
              <a:rPr lang="en-US" altLang="en-US" dirty="0"/>
              <a:t>counts of modules, classes, or components</a:t>
            </a:r>
          </a:p>
          <a:p>
            <a:pPr marL="342900" indent="-173736">
              <a:spcBef>
                <a:spcPts val="500"/>
              </a:spcBef>
              <a:buFont typeface="Arial" panose="020B0604020202020204" pitchFamily="34" charset="0"/>
              <a:buChar char="•"/>
            </a:pPr>
            <a:r>
              <a:rPr lang="en-US" altLang="en-US" dirty="0"/>
              <a:t>machine statements or execution program bytes</a:t>
            </a:r>
          </a:p>
          <a:p>
            <a:pPr marL="342900" indent="-173736">
              <a:spcBef>
                <a:spcPts val="500"/>
              </a:spcBef>
              <a:buFont typeface="Arial" panose="020B0604020202020204" pitchFamily="34" charset="0"/>
              <a:buChar char="•"/>
            </a:pPr>
            <a:r>
              <a:rPr lang="en-US" altLang="en-US" dirty="0"/>
              <a:t>function points</a:t>
            </a:r>
          </a:p>
          <a:p>
            <a:pPr marL="342900" indent="-173736">
              <a:spcBef>
                <a:spcPts val="500"/>
              </a:spcBef>
              <a:buFont typeface="Arial" panose="020B0604020202020204" pitchFamily="34" charset="0"/>
              <a:buChar char="•"/>
            </a:pPr>
            <a:r>
              <a:rPr lang="en-US" altLang="en-US" dirty="0"/>
              <a:t>story points</a:t>
            </a:r>
          </a:p>
          <a:p>
            <a:r>
              <a:rPr lang="en-US" altLang="en-US" dirty="0"/>
              <a:t>This course demonstrates size using physical source LOC.</a:t>
            </a:r>
          </a:p>
          <a:p>
            <a:r>
              <a:rPr lang="en-US" altLang="en-US" dirty="0"/>
              <a:t>Difficulties include addressing the ambiguities resulting from</a:t>
            </a:r>
          </a:p>
          <a:p>
            <a:pPr lvl="1"/>
            <a:r>
              <a:rPr lang="en-US" altLang="en-US" dirty="0"/>
              <a:t>executable and non-executable statements</a:t>
            </a:r>
          </a:p>
          <a:p>
            <a:pPr lvl="1"/>
            <a:r>
              <a:rPr lang="en-US" altLang="en-US" dirty="0"/>
              <a:t>different statement types </a:t>
            </a:r>
          </a:p>
          <a:p>
            <a:pPr lvl="1"/>
            <a:r>
              <a:rPr lang="en-US" altLang="en-US" dirty="0"/>
              <a:t>various language and code types</a:t>
            </a:r>
          </a:p>
          <a:p>
            <a:pPr lvl="1"/>
            <a:r>
              <a:rPr lang="en-US" altLang="en-US" dirty="0"/>
              <a:t>inconsistent use of formatting</a:t>
            </a:r>
          </a:p>
        </p:txBody>
      </p:sp>
    </p:spTree>
    <p:extLst>
      <p:ext uri="{BB962C8B-B14F-4D97-AF65-F5344CB8AC3E}">
        <p14:creationId xmlns:p14="http://schemas.microsoft.com/office/powerpoint/2010/main" val="3140124490"/>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381000" y="228987"/>
            <a:ext cx="8177074" cy="878059"/>
          </a:xfrm>
          <a:noFill/>
          <a:ln/>
        </p:spPr>
        <p:txBody>
          <a:bodyPr/>
          <a:lstStyle/>
          <a:p>
            <a:r>
              <a:rPr lang="en-US" altLang="en-US" dirty="0"/>
              <a:t>Counting LOC, the Counting Standard (1 of 2)</a:t>
            </a:r>
          </a:p>
        </p:txBody>
      </p:sp>
      <p:sp>
        <p:nvSpPr>
          <p:cNvPr id="28675" name="Rectangle 3"/>
          <p:cNvSpPr>
            <a:spLocks noGrp="1" noChangeArrowheads="1"/>
          </p:cNvSpPr>
          <p:nvPr>
            <p:ph idx="1"/>
          </p:nvPr>
        </p:nvSpPr>
        <p:spPr>
          <a:xfrm>
            <a:off x="401933" y="1232683"/>
            <a:ext cx="8320035" cy="5014243"/>
          </a:xfrm>
          <a:noFill/>
          <a:ln/>
        </p:spPr>
        <p:txBody>
          <a:bodyPr>
            <a:normAutofit/>
          </a:bodyPr>
          <a:lstStyle/>
          <a:p>
            <a:r>
              <a:rPr lang="en-US" altLang="en-US" dirty="0"/>
              <a:t>Physical and effective LOC (line feeds)</a:t>
            </a:r>
          </a:p>
          <a:p>
            <a:pPr lvl="1"/>
            <a:r>
              <a:rPr lang="en-US" altLang="en-US" dirty="0"/>
              <a:t>depend on formatting</a:t>
            </a:r>
          </a:p>
          <a:p>
            <a:pPr lvl="1"/>
            <a:r>
              <a:rPr lang="en-US" altLang="en-US" dirty="0"/>
              <a:t>have many definitions</a:t>
            </a:r>
          </a:p>
          <a:p>
            <a:pPr lvl="1"/>
            <a:r>
              <a:rPr lang="en-US" altLang="en-US" dirty="0"/>
              <a:t>are easy to count </a:t>
            </a:r>
          </a:p>
          <a:p>
            <a:pPr lvl="1"/>
            <a:r>
              <a:rPr lang="en-US" altLang="en-US" dirty="0"/>
              <a:t>may exclude blank or comment lines (effective LOC)</a:t>
            </a:r>
          </a:p>
          <a:p>
            <a:endParaRPr lang="en-US" altLang="en-US" dirty="0"/>
          </a:p>
          <a:p>
            <a:r>
              <a:rPr lang="en-US" altLang="en-US" dirty="0"/>
              <a:t>Logical LOC (programming language statements)</a:t>
            </a:r>
          </a:p>
          <a:p>
            <a:pPr lvl="1"/>
            <a:r>
              <a:rPr lang="en-US" altLang="en-US" dirty="0"/>
              <a:t>are invariant to formatting</a:t>
            </a:r>
          </a:p>
          <a:p>
            <a:pPr lvl="1"/>
            <a:r>
              <a:rPr lang="en-US" altLang="en-US" dirty="0"/>
              <a:t>are uniquely definable</a:t>
            </a:r>
          </a:p>
          <a:p>
            <a:pPr lvl="1"/>
            <a:r>
              <a:rPr lang="en-US" altLang="en-US" dirty="0"/>
              <a:t>are complex to count</a:t>
            </a:r>
          </a:p>
          <a:p>
            <a:pPr lvl="1"/>
            <a:r>
              <a:rPr lang="en-US" altLang="en-US" b="1" dirty="0">
                <a:solidFill>
                  <a:schemeClr val="tx2"/>
                </a:solidFill>
              </a:rPr>
              <a:t>correlate with development effort</a:t>
            </a:r>
          </a:p>
          <a:p>
            <a:pPr marL="171450" lvl="1" indent="0">
              <a:buNone/>
            </a:pPr>
            <a:endParaRPr lang="en-US" altLang="en-US" dirty="0"/>
          </a:p>
          <a:p>
            <a:endParaRPr lang="en-US" altLang="en-US" dirty="0"/>
          </a:p>
        </p:txBody>
      </p:sp>
    </p:spTree>
    <p:extLst>
      <p:ext uri="{BB962C8B-B14F-4D97-AF65-F5344CB8AC3E}">
        <p14:creationId xmlns:p14="http://schemas.microsoft.com/office/powerpoint/2010/main" val="110484418"/>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noFill/>
          <a:ln/>
        </p:spPr>
        <p:txBody>
          <a:bodyPr/>
          <a:lstStyle/>
          <a:p>
            <a:r>
              <a:rPr lang="en-US" altLang="en-US" dirty="0"/>
              <a:t>Counting LOC, the Coding Standard (2 of 2)</a:t>
            </a:r>
          </a:p>
        </p:txBody>
      </p:sp>
      <p:sp>
        <p:nvSpPr>
          <p:cNvPr id="29699" name="Rectangle 3"/>
          <p:cNvSpPr>
            <a:spLocks noGrp="1" noChangeArrowheads="1"/>
          </p:cNvSpPr>
          <p:nvPr>
            <p:ph idx="1"/>
          </p:nvPr>
        </p:nvSpPr>
        <p:spPr>
          <a:xfrm>
            <a:off x="401933" y="1259311"/>
            <a:ext cx="8320035" cy="5014243"/>
          </a:xfrm>
          <a:noFill/>
          <a:ln/>
        </p:spPr>
        <p:txBody>
          <a:bodyPr>
            <a:normAutofit/>
          </a:bodyPr>
          <a:lstStyle/>
          <a:p>
            <a:r>
              <a:rPr lang="en-US" altLang="en-US" dirty="0"/>
              <a:t>The simplest approach is to ensure that physical LOC are similar to or have a consistent ratio with logical LOC.</a:t>
            </a:r>
          </a:p>
          <a:p>
            <a:endParaRPr lang="en-US" altLang="en-US" dirty="0"/>
          </a:p>
          <a:p>
            <a:r>
              <a:rPr lang="en-US" altLang="en-US" dirty="0"/>
              <a:t>Use a coding standard, and apply a physical LOC counter.</a:t>
            </a:r>
          </a:p>
          <a:p>
            <a:pPr marL="342900" indent="-173736">
              <a:spcBef>
                <a:spcPts val="500"/>
              </a:spcBef>
              <a:buFont typeface="Arial" panose="020B0604020202020204" pitchFamily="34" charset="0"/>
              <a:buChar char="•"/>
            </a:pPr>
            <a:r>
              <a:rPr lang="en-US" altLang="en-US" dirty="0"/>
              <a:t>Define a coding standard that uses a physical line for each logical line.</a:t>
            </a:r>
          </a:p>
          <a:p>
            <a:pPr marL="342900" indent="-173736">
              <a:spcBef>
                <a:spcPts val="500"/>
              </a:spcBef>
              <a:buFont typeface="Arial" panose="020B0604020202020204" pitchFamily="34" charset="0"/>
              <a:buChar char="•"/>
            </a:pPr>
            <a:r>
              <a:rPr lang="en-US" altLang="en-US" dirty="0"/>
              <a:t>This standard must be faithfully followed.</a:t>
            </a:r>
          </a:p>
          <a:p>
            <a:pPr marL="342900" indent="-173736">
              <a:spcBef>
                <a:spcPts val="500"/>
              </a:spcBef>
              <a:buFont typeface="Arial" panose="020B0604020202020204" pitchFamily="34" charset="0"/>
              <a:buChar char="•"/>
            </a:pPr>
            <a:r>
              <a:rPr lang="en-US" altLang="en-US" dirty="0"/>
              <a:t>Then physical line counting approximates logical line counting.</a:t>
            </a:r>
          </a:p>
          <a:p>
            <a:endParaRPr lang="en-US" altLang="en-US" dirty="0"/>
          </a:p>
          <a:p>
            <a:r>
              <a:rPr lang="en-US" altLang="en-US" b="1" dirty="0"/>
              <a:t>Strive for consistency. </a:t>
            </a:r>
            <a:r>
              <a:rPr lang="en-US" altLang="en-US" dirty="0"/>
              <a:t>Objective standards aid consistency.</a:t>
            </a:r>
          </a:p>
          <a:p>
            <a:r>
              <a:rPr lang="en-US" altLang="en-US" dirty="0"/>
              <a:t>Following are some examples that vary code style and counting conventions.</a:t>
            </a:r>
          </a:p>
        </p:txBody>
      </p:sp>
    </p:spTree>
    <p:extLst>
      <p:ext uri="{BB962C8B-B14F-4D97-AF65-F5344CB8AC3E}">
        <p14:creationId xmlns:p14="http://schemas.microsoft.com/office/powerpoint/2010/main" val="959583594"/>
      </p:ext>
    </p:extLst>
  </p:cSld>
  <p:clrMapOvr>
    <a:masterClrMapping/>
  </p:clrMapOvr>
  <p:transition/>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branded template" id="{435DDD0E-63C9-4361-8CD0-D7B83D3A742E}" vid="{808AC1D1-171C-4717-BA28-314B3496F12F}"/>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SEI-branded template</Template>
  <TotalTime>208</TotalTime>
  <Words>1131</Words>
  <Application>Microsoft Office PowerPoint</Application>
  <PresentationFormat>On-screen Show (4:3)</PresentationFormat>
  <Paragraphs>235</Paragraphs>
  <Slides>15</Slides>
  <Notes>4</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15</vt:i4>
      </vt:variant>
    </vt:vector>
  </HeadingPairs>
  <TitlesOfParts>
    <vt:vector size="19" baseType="lpstr">
      <vt:lpstr>Arial</vt:lpstr>
      <vt:lpstr>Calibri</vt:lpstr>
      <vt:lpstr>SEI_Template</vt:lpstr>
      <vt:lpstr>1_SEI_template</vt:lpstr>
      <vt:lpstr>A Discipline for  Software Engineering</vt:lpstr>
      <vt:lpstr>Document Markings</vt:lpstr>
      <vt:lpstr>Problem</vt:lpstr>
      <vt:lpstr>Solution</vt:lpstr>
      <vt:lpstr>Planning Overview and Size Measurement</vt:lpstr>
      <vt:lpstr>The Project Planning Framework</vt:lpstr>
      <vt:lpstr>The SEI Size Measurement Framework</vt:lpstr>
      <vt:lpstr>Counting LOC, the Counting Standard (1 of 2)</vt:lpstr>
      <vt:lpstr>Counting LOC, the Coding Standard (2 of 2)</vt:lpstr>
      <vt:lpstr>Line Count Example (1 of 3)</vt:lpstr>
      <vt:lpstr>Line Count Example (2 of 3)</vt:lpstr>
      <vt:lpstr>Line Count Example (3 of 3)</vt:lpstr>
      <vt:lpstr>PSP Counting/Coding Standard Examples</vt:lpstr>
      <vt:lpstr>Counting Lines of Code</vt:lpstr>
      <vt:lpstr>PSP Addition Summary</vt:lpstr>
    </vt:vector>
  </TitlesOfParts>
  <Company>Software Engineering Institute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Tamara</dc:creator>
  <cp:lastModifiedBy>Sheela Nath</cp:lastModifiedBy>
  <cp:revision>23</cp:revision>
  <cp:lastPrinted>2015-11-05T19:18:24Z</cp:lastPrinted>
  <dcterms:created xsi:type="dcterms:W3CDTF">2018-11-07T20:50:28Z</dcterms:created>
  <dcterms:modified xsi:type="dcterms:W3CDTF">2020-04-22T20:26:29Z</dcterms:modified>
</cp:coreProperties>
</file>